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92"/>
  </p:notesMasterIdLst>
  <p:sldIdLst>
    <p:sldId id="256" r:id="rId2"/>
    <p:sldId id="257" r:id="rId3"/>
    <p:sldId id="258" r:id="rId4"/>
    <p:sldId id="284" r:id="rId5"/>
    <p:sldId id="259" r:id="rId6"/>
    <p:sldId id="260" r:id="rId7"/>
    <p:sldId id="261" r:id="rId8"/>
    <p:sldId id="386" r:id="rId9"/>
    <p:sldId id="270" r:id="rId10"/>
    <p:sldId id="387" r:id="rId11"/>
    <p:sldId id="271" r:id="rId12"/>
    <p:sldId id="264" r:id="rId13"/>
    <p:sldId id="265" r:id="rId14"/>
    <p:sldId id="266" r:id="rId15"/>
    <p:sldId id="268" r:id="rId16"/>
    <p:sldId id="269" r:id="rId17"/>
    <p:sldId id="401" r:id="rId18"/>
    <p:sldId id="327" r:id="rId19"/>
    <p:sldId id="328" r:id="rId20"/>
    <p:sldId id="329" r:id="rId21"/>
    <p:sldId id="330" r:id="rId22"/>
    <p:sldId id="332" r:id="rId23"/>
    <p:sldId id="333" r:id="rId24"/>
    <p:sldId id="331" r:id="rId25"/>
    <p:sldId id="388" r:id="rId26"/>
    <p:sldId id="272" r:id="rId27"/>
    <p:sldId id="314" r:id="rId28"/>
    <p:sldId id="273" r:id="rId29"/>
    <p:sldId id="274" r:id="rId30"/>
    <p:sldId id="304" r:id="rId31"/>
    <p:sldId id="307" r:id="rId32"/>
    <p:sldId id="312" r:id="rId33"/>
    <p:sldId id="403" r:id="rId34"/>
    <p:sldId id="306" r:id="rId35"/>
    <p:sldId id="305" r:id="rId36"/>
    <p:sldId id="313" r:id="rId37"/>
    <p:sldId id="316" r:id="rId38"/>
    <p:sldId id="411" r:id="rId39"/>
    <p:sldId id="407" r:id="rId40"/>
    <p:sldId id="319" r:id="rId41"/>
    <p:sldId id="405" r:id="rId42"/>
    <p:sldId id="408" r:id="rId43"/>
    <p:sldId id="409" r:id="rId44"/>
    <p:sldId id="410" r:id="rId45"/>
    <p:sldId id="402" r:id="rId46"/>
    <p:sldId id="283" r:id="rId47"/>
    <p:sldId id="301" r:id="rId48"/>
    <p:sldId id="355" r:id="rId49"/>
    <p:sldId id="389" r:id="rId50"/>
    <p:sldId id="414" r:id="rId51"/>
    <p:sldId id="378" r:id="rId52"/>
    <p:sldId id="377" r:id="rId53"/>
    <p:sldId id="379" r:id="rId54"/>
    <p:sldId id="381" r:id="rId55"/>
    <p:sldId id="334" r:id="rId56"/>
    <p:sldId id="335" r:id="rId57"/>
    <p:sldId id="336" r:id="rId58"/>
    <p:sldId id="339" r:id="rId59"/>
    <p:sldId id="340" r:id="rId60"/>
    <p:sldId id="342" r:id="rId61"/>
    <p:sldId id="343" r:id="rId62"/>
    <p:sldId id="347" r:id="rId63"/>
    <p:sldId id="345" r:id="rId64"/>
    <p:sldId id="348" r:id="rId65"/>
    <p:sldId id="349" r:id="rId66"/>
    <p:sldId id="350" r:id="rId67"/>
    <p:sldId id="351" r:id="rId68"/>
    <p:sldId id="338" r:id="rId69"/>
    <p:sldId id="360" r:id="rId70"/>
    <p:sldId id="370" r:id="rId71"/>
    <p:sldId id="361" r:id="rId72"/>
    <p:sldId id="362" r:id="rId73"/>
    <p:sldId id="363" r:id="rId74"/>
    <p:sldId id="375" r:id="rId75"/>
    <p:sldId id="365" r:id="rId76"/>
    <p:sldId id="366" r:id="rId77"/>
    <p:sldId id="367" r:id="rId78"/>
    <p:sldId id="369" r:id="rId79"/>
    <p:sldId id="368" r:id="rId80"/>
    <p:sldId id="373" r:id="rId81"/>
    <p:sldId id="374" r:id="rId82"/>
    <p:sldId id="354" r:id="rId83"/>
    <p:sldId id="412" r:id="rId84"/>
    <p:sldId id="413" r:id="rId85"/>
    <p:sldId id="382" r:id="rId86"/>
    <p:sldId id="383" r:id="rId87"/>
    <p:sldId id="431" r:id="rId88"/>
    <p:sldId id="415" r:id="rId89"/>
    <p:sldId id="416" r:id="rId90"/>
    <p:sldId id="417"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2077" autoAdjust="0"/>
  </p:normalViewPr>
  <p:slideViewPr>
    <p:cSldViewPr>
      <p:cViewPr varScale="1">
        <p:scale>
          <a:sx n="49" d="100"/>
          <a:sy n="49" d="100"/>
        </p:scale>
        <p:origin x="-1291"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77B81F-A6EB-4415-85CE-79E0A7FB7B1C}" type="datetimeFigureOut">
              <a:rPr lang="en-US" smtClean="0"/>
              <a:pPr/>
              <a:t>7/19/2015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2D1056-2928-477B-BE25-F21144CAB8D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err="1" smtClean="0">
                <a:solidFill>
                  <a:schemeClr val="tx1"/>
                </a:solidFill>
                <a:latin typeface="+mn-lt"/>
                <a:ea typeface="+mn-ea"/>
                <a:cs typeface="+mn-cs"/>
              </a:rPr>
              <a:t>Baerman</a:t>
            </a:r>
            <a:r>
              <a:rPr lang="en-US" sz="1200" kern="1200" baseline="0" dirty="0" smtClean="0">
                <a:solidFill>
                  <a:schemeClr val="tx1"/>
                </a:solidFill>
                <a:latin typeface="+mn-lt"/>
                <a:ea typeface="+mn-ea"/>
                <a:cs typeface="+mn-cs"/>
              </a:rPr>
              <a:t> JM, </a:t>
            </a:r>
            <a:r>
              <a:rPr lang="en-US" sz="1200" kern="1200" baseline="0" dirty="0" err="1" smtClean="0">
                <a:solidFill>
                  <a:schemeClr val="tx1"/>
                </a:solidFill>
                <a:latin typeface="+mn-lt"/>
                <a:ea typeface="+mn-ea"/>
                <a:cs typeface="+mn-cs"/>
              </a:rPr>
              <a:t>Morady</a:t>
            </a:r>
            <a:r>
              <a:rPr lang="en-US" sz="1200" kern="1200" baseline="0" dirty="0" smtClean="0">
                <a:solidFill>
                  <a:schemeClr val="tx1"/>
                </a:solidFill>
                <a:latin typeface="+mn-lt"/>
                <a:ea typeface="+mn-ea"/>
                <a:cs typeface="+mn-cs"/>
              </a:rPr>
              <a:t> F, </a:t>
            </a:r>
            <a:r>
              <a:rPr lang="en-US" sz="1200" kern="1200" baseline="0" dirty="0" err="1" smtClean="0">
                <a:solidFill>
                  <a:schemeClr val="tx1"/>
                </a:solidFill>
                <a:latin typeface="+mn-lt"/>
                <a:ea typeface="+mn-ea"/>
                <a:cs typeface="+mn-cs"/>
              </a:rPr>
              <a:t>DiCarlo</a:t>
            </a:r>
            <a:r>
              <a:rPr lang="en-US" sz="1200" kern="1200" baseline="0" dirty="0" smtClean="0">
                <a:solidFill>
                  <a:schemeClr val="tx1"/>
                </a:solidFill>
                <a:latin typeface="+mn-lt"/>
                <a:ea typeface="+mn-ea"/>
                <a:cs typeface="+mn-cs"/>
              </a:rPr>
              <a:t> LA, de </a:t>
            </a:r>
            <a:r>
              <a:rPr lang="en-US" sz="1200" kern="1200" baseline="0" dirty="0" err="1" smtClean="0">
                <a:solidFill>
                  <a:schemeClr val="tx1"/>
                </a:solidFill>
                <a:latin typeface="+mn-lt"/>
                <a:ea typeface="+mn-ea"/>
                <a:cs typeface="+mn-cs"/>
              </a:rPr>
              <a:t>Buitleir</a:t>
            </a:r>
            <a:r>
              <a:rPr lang="en-US" sz="1200" kern="1200" baseline="0" dirty="0" smtClean="0">
                <a:solidFill>
                  <a:schemeClr val="tx1"/>
                </a:solidFill>
                <a:latin typeface="+mn-lt"/>
                <a:ea typeface="+mn-ea"/>
                <a:cs typeface="+mn-cs"/>
              </a:rPr>
              <a:t> M. Differentiation of</a:t>
            </a:r>
          </a:p>
          <a:p>
            <a:r>
              <a:rPr lang="en-US" sz="1200" kern="1200" baseline="0" dirty="0" smtClean="0">
                <a:solidFill>
                  <a:schemeClr val="tx1"/>
                </a:solidFill>
                <a:latin typeface="+mn-lt"/>
                <a:ea typeface="+mn-ea"/>
                <a:cs typeface="+mn-cs"/>
              </a:rPr>
              <a:t>ventricular tachycardia from </a:t>
            </a:r>
            <a:r>
              <a:rPr lang="en-US" sz="1200" kern="1200" baseline="0" dirty="0" err="1" smtClean="0">
                <a:solidFill>
                  <a:schemeClr val="tx1"/>
                </a:solidFill>
                <a:latin typeface="+mn-lt"/>
                <a:ea typeface="+mn-ea"/>
                <a:cs typeface="+mn-cs"/>
              </a:rPr>
              <a:t>supraventricular</a:t>
            </a:r>
            <a:r>
              <a:rPr lang="en-US" sz="1200" kern="1200" baseline="0" dirty="0" smtClean="0">
                <a:solidFill>
                  <a:schemeClr val="tx1"/>
                </a:solidFill>
                <a:latin typeface="+mn-lt"/>
                <a:ea typeface="+mn-ea"/>
                <a:cs typeface="+mn-cs"/>
              </a:rPr>
              <a:t> tachycardia with aberration:</a:t>
            </a:r>
          </a:p>
          <a:p>
            <a:r>
              <a:rPr lang="en-US" sz="1200" kern="1200" baseline="0" dirty="0" smtClean="0">
                <a:solidFill>
                  <a:schemeClr val="tx1"/>
                </a:solidFill>
                <a:latin typeface="+mn-lt"/>
                <a:ea typeface="+mn-ea"/>
                <a:cs typeface="+mn-cs"/>
              </a:rPr>
              <a:t>Value of clinical history. </a:t>
            </a:r>
            <a:r>
              <a:rPr lang="en-US" sz="1200" i="1" kern="1200" baseline="0" dirty="0" smtClean="0">
                <a:solidFill>
                  <a:schemeClr val="tx1"/>
                </a:solidFill>
                <a:latin typeface="+mn-lt"/>
                <a:ea typeface="+mn-ea"/>
                <a:cs typeface="+mn-cs"/>
              </a:rPr>
              <a:t>Ann </a:t>
            </a:r>
            <a:r>
              <a:rPr lang="en-US" sz="1200" i="1" kern="1200" baseline="0" dirty="0" err="1" smtClean="0">
                <a:solidFill>
                  <a:schemeClr val="tx1"/>
                </a:solidFill>
                <a:latin typeface="+mn-lt"/>
                <a:ea typeface="+mn-ea"/>
                <a:cs typeface="+mn-cs"/>
              </a:rPr>
              <a:t>Emerg</a:t>
            </a:r>
            <a:r>
              <a:rPr lang="en-US" sz="1200" i="1" kern="1200" baseline="0" dirty="0" smtClean="0">
                <a:solidFill>
                  <a:schemeClr val="tx1"/>
                </a:solidFill>
                <a:latin typeface="+mn-lt"/>
                <a:ea typeface="+mn-ea"/>
                <a:cs typeface="+mn-cs"/>
              </a:rPr>
              <a:t> Med. 1987;16:40-43.</a:t>
            </a:r>
            <a:endParaRPr lang="en-US" dirty="0"/>
          </a:p>
        </p:txBody>
      </p:sp>
      <p:sp>
        <p:nvSpPr>
          <p:cNvPr id="4" name="Slide Number Placeholder 3"/>
          <p:cNvSpPr>
            <a:spLocks noGrp="1"/>
          </p:cNvSpPr>
          <p:nvPr>
            <p:ph type="sldNum" sz="quarter" idx="10"/>
          </p:nvPr>
        </p:nvSpPr>
        <p:spPr/>
        <p:txBody>
          <a:bodyPr/>
          <a:lstStyle/>
          <a:p>
            <a:fld id="{642D1056-2928-477B-BE25-F21144CAB8DE}"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Irregular cannon A waves occur when the atria contract against AV valves that are closed because the ventricles are simultaneously</a:t>
            </a:r>
            <a:r>
              <a:rPr lang="en-US" baseline="0" dirty="0" smtClean="0"/>
              <a:t> </a:t>
            </a:r>
            <a:r>
              <a:rPr lang="en-US" dirty="0" err="1" smtClean="0"/>
              <a:t>ontracting</a:t>
            </a:r>
            <a:r>
              <a:rPr lang="en-US" dirty="0" smtClean="0"/>
              <a:t>. These waves are the result of brisk blood backflow in the jugular veins. They do not occur with each cardiac cycle, and may be variable in quality because atrial contraction may occur when the AV valves are open or in differing stages of closure. This results in irregularity and varying quality of the cannon A wave intensity, when and if these waves occur. Varying intensity of the S1 heart sound is related to the timing of AV valve closure at the onset of ventricular systole. The beat-to-beat variability of the first heart sound’s loudness is due to the varying positions of the AV valves at the onset of ventricular systole. Beat-to-beat variability in SBP is due to the changing amount of blood in the ventricle during ventricular contraction, the result of</a:t>
            </a:r>
            <a:r>
              <a:rPr lang="en-US" baseline="0" dirty="0" smtClean="0"/>
              <a:t> </a:t>
            </a:r>
            <a:r>
              <a:rPr lang="en-US" dirty="0" smtClean="0"/>
              <a:t>varying diastolic filling times</a:t>
            </a:r>
            <a:endParaRPr lang="en-US" dirty="0"/>
          </a:p>
        </p:txBody>
      </p:sp>
      <p:sp>
        <p:nvSpPr>
          <p:cNvPr id="4" name="Slide Number Placeholder 3"/>
          <p:cNvSpPr>
            <a:spLocks noGrp="1"/>
          </p:cNvSpPr>
          <p:nvPr>
            <p:ph type="sldNum" sz="quarter" idx="10"/>
          </p:nvPr>
        </p:nvSpPr>
        <p:spPr/>
        <p:txBody>
          <a:bodyPr/>
          <a:lstStyle/>
          <a:p>
            <a:fld id="{642D1056-2928-477B-BE25-F21144CAB8DE}"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err="1" smtClean="0">
                <a:solidFill>
                  <a:schemeClr val="tx1"/>
                </a:solidFill>
                <a:latin typeface="+mn-lt"/>
                <a:ea typeface="+mn-ea"/>
                <a:cs typeface="+mn-cs"/>
              </a:rPr>
              <a:t>Morady</a:t>
            </a:r>
            <a:r>
              <a:rPr lang="en-US" sz="1200" kern="1200" baseline="0" dirty="0" smtClean="0">
                <a:solidFill>
                  <a:schemeClr val="tx1"/>
                </a:solidFill>
                <a:latin typeface="+mn-lt"/>
                <a:ea typeface="+mn-ea"/>
                <a:cs typeface="+mn-cs"/>
              </a:rPr>
              <a:t> F, </a:t>
            </a:r>
            <a:r>
              <a:rPr lang="en-US" sz="1200" kern="1200" baseline="0" dirty="0" err="1" smtClean="0">
                <a:solidFill>
                  <a:schemeClr val="tx1"/>
                </a:solidFill>
                <a:latin typeface="+mn-lt"/>
                <a:ea typeface="+mn-ea"/>
                <a:cs typeface="+mn-cs"/>
              </a:rPr>
              <a:t>Baerman</a:t>
            </a:r>
            <a:r>
              <a:rPr lang="en-US" sz="1200" kern="1200" baseline="0" dirty="0" smtClean="0">
                <a:solidFill>
                  <a:schemeClr val="tx1"/>
                </a:solidFill>
                <a:latin typeface="+mn-lt"/>
                <a:ea typeface="+mn-ea"/>
                <a:cs typeface="+mn-cs"/>
              </a:rPr>
              <a:t> JM, </a:t>
            </a:r>
            <a:r>
              <a:rPr lang="en-US" sz="1200" kern="1200" baseline="0" dirty="0" err="1" smtClean="0">
                <a:solidFill>
                  <a:schemeClr val="tx1"/>
                </a:solidFill>
                <a:latin typeface="+mn-lt"/>
                <a:ea typeface="+mn-ea"/>
                <a:cs typeface="+mn-cs"/>
              </a:rPr>
              <a:t>DiCarlo</a:t>
            </a:r>
            <a:r>
              <a:rPr lang="en-US" sz="1200" kern="1200" baseline="0" dirty="0" smtClean="0">
                <a:solidFill>
                  <a:schemeClr val="tx1"/>
                </a:solidFill>
                <a:latin typeface="+mn-lt"/>
                <a:ea typeface="+mn-ea"/>
                <a:cs typeface="+mn-cs"/>
              </a:rPr>
              <a:t> LA, et al. A prevalent misconception</a:t>
            </a:r>
          </a:p>
          <a:p>
            <a:r>
              <a:rPr lang="en-US" sz="1200" kern="1200" baseline="0" dirty="0" smtClean="0">
                <a:solidFill>
                  <a:schemeClr val="tx1"/>
                </a:solidFill>
                <a:latin typeface="+mn-lt"/>
                <a:ea typeface="+mn-ea"/>
                <a:cs typeface="+mn-cs"/>
              </a:rPr>
              <a:t>regarding wide complex </a:t>
            </a:r>
            <a:r>
              <a:rPr lang="en-US" sz="1200" kern="1200" baseline="0" dirty="0" err="1" smtClean="0">
                <a:solidFill>
                  <a:schemeClr val="tx1"/>
                </a:solidFill>
                <a:latin typeface="+mn-lt"/>
                <a:ea typeface="+mn-ea"/>
                <a:cs typeface="+mn-cs"/>
              </a:rPr>
              <a:t>tachycardias</a:t>
            </a:r>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JAMA. 1985; 254:2790-2792.</a:t>
            </a:r>
            <a:endParaRPr lang="en-US" dirty="0"/>
          </a:p>
        </p:txBody>
      </p:sp>
      <p:sp>
        <p:nvSpPr>
          <p:cNvPr id="4" name="Slide Number Placeholder 3"/>
          <p:cNvSpPr>
            <a:spLocks noGrp="1"/>
          </p:cNvSpPr>
          <p:nvPr>
            <p:ph type="sldNum" sz="quarter" idx="10"/>
          </p:nvPr>
        </p:nvSpPr>
        <p:spPr/>
        <p:txBody>
          <a:bodyPr/>
          <a:lstStyle/>
          <a:p>
            <a:fld id="{642D1056-2928-477B-BE25-F21144CAB8DE}" type="slidenum">
              <a:rPr lang="en-US" smtClean="0"/>
              <a:pPr/>
              <a:t>21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Ventricular ectopic beat</a:t>
            </a:r>
            <a:endParaRPr lang="en-US" dirty="0"/>
          </a:p>
        </p:txBody>
      </p:sp>
      <p:sp>
        <p:nvSpPr>
          <p:cNvPr id="4" name="Slide Number Placeholder 3"/>
          <p:cNvSpPr>
            <a:spLocks noGrp="1"/>
          </p:cNvSpPr>
          <p:nvPr>
            <p:ph type="sldNum" sz="quarter" idx="10"/>
          </p:nvPr>
        </p:nvSpPr>
        <p:spPr/>
        <p:txBody>
          <a:bodyPr/>
          <a:lstStyle/>
          <a:p>
            <a:fld id="{642D1056-2928-477B-BE25-F21144CAB8DE}" type="slidenum">
              <a:rPr lang="en-US" smtClean="0"/>
              <a:pPr/>
              <a:t>51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D18568-264B-4E90-A0BB-9EFDC3F46144}" type="datetimeFigureOut">
              <a:rPr lang="en-US" smtClean="0"/>
              <a:pPr/>
              <a:t>7/19/2015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484ED-2417-4051-8306-D94A227923B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D18568-264B-4E90-A0BB-9EFDC3F46144}" type="datetimeFigureOut">
              <a:rPr lang="en-US" smtClean="0"/>
              <a:pPr/>
              <a:t>7/19/2015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484ED-2417-4051-8306-D94A227923B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D18568-264B-4E90-A0BB-9EFDC3F46144}" type="datetimeFigureOut">
              <a:rPr lang="en-US" smtClean="0"/>
              <a:pPr/>
              <a:t>7/19/2015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484ED-2417-4051-8306-D94A227923B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D18568-264B-4E90-A0BB-9EFDC3F46144}" type="datetimeFigureOut">
              <a:rPr lang="en-US" smtClean="0"/>
              <a:pPr/>
              <a:t>7/19/2015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484ED-2417-4051-8306-D94A227923B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D18568-264B-4E90-A0BB-9EFDC3F46144}" type="datetimeFigureOut">
              <a:rPr lang="en-US" smtClean="0"/>
              <a:pPr/>
              <a:t>7/19/2015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0484ED-2417-4051-8306-D94A227923B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D18568-264B-4E90-A0BB-9EFDC3F46144}" type="datetimeFigureOut">
              <a:rPr lang="en-US" smtClean="0"/>
              <a:pPr/>
              <a:t>7/19/2015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0484ED-2417-4051-8306-D94A227923B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D18568-264B-4E90-A0BB-9EFDC3F46144}" type="datetimeFigureOut">
              <a:rPr lang="en-US" smtClean="0"/>
              <a:pPr/>
              <a:t>7/19/2015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0484ED-2417-4051-8306-D94A227923B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D18568-264B-4E90-A0BB-9EFDC3F46144}" type="datetimeFigureOut">
              <a:rPr lang="en-US" smtClean="0"/>
              <a:pPr/>
              <a:t>7/19/2015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0484ED-2417-4051-8306-D94A227923B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18568-264B-4E90-A0BB-9EFDC3F46144}" type="datetimeFigureOut">
              <a:rPr lang="en-US" smtClean="0"/>
              <a:pPr/>
              <a:t>7/19/2015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0484ED-2417-4051-8306-D94A227923B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D18568-264B-4E90-A0BB-9EFDC3F46144}" type="datetimeFigureOut">
              <a:rPr lang="en-US" smtClean="0"/>
              <a:pPr/>
              <a:t>7/19/2015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0484ED-2417-4051-8306-D94A227923B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D18568-264B-4E90-A0BB-9EFDC3F46144}" type="datetimeFigureOut">
              <a:rPr lang="en-US" smtClean="0"/>
              <a:pPr/>
              <a:t>7/19/2015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0484ED-2417-4051-8306-D94A227923B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D18568-264B-4E90-A0BB-9EFDC3F46144}" type="datetimeFigureOut">
              <a:rPr lang="en-US" smtClean="0"/>
              <a:pPr/>
              <a:t>7/19/2015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0484ED-2417-4051-8306-D94A227923B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WIDE QRS TACHYCARDIA</a:t>
            </a:r>
            <a:endParaRPr lang="en-US" dirty="0"/>
          </a:p>
        </p:txBody>
      </p:sp>
      <p:sp>
        <p:nvSpPr>
          <p:cNvPr id="3" name="Subtitle 2"/>
          <p:cNvSpPr>
            <a:spLocks noGrp="1"/>
          </p:cNvSpPr>
          <p:nvPr>
            <p:ph type="subTitle" idx="1"/>
          </p:nvPr>
        </p:nvSpPr>
        <p:spPr/>
        <p:txBody>
          <a:bodyPr/>
          <a:lstStyle/>
          <a:p>
            <a:r>
              <a:rPr lang="en-US" dirty="0" smtClean="0"/>
              <a:t>                              BY ANKUR KAMRA</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BBB</a:t>
            </a:r>
            <a:endParaRPr lang="en-US" dirty="0"/>
          </a:p>
        </p:txBody>
      </p:sp>
      <p:sp>
        <p:nvSpPr>
          <p:cNvPr id="3" name="Content Placeholder 2"/>
          <p:cNvSpPr>
            <a:spLocks noGrp="1"/>
          </p:cNvSpPr>
          <p:nvPr>
            <p:ph idx="1"/>
          </p:nvPr>
        </p:nvSpPr>
        <p:spPr/>
        <p:txBody>
          <a:bodyPr>
            <a:normAutofit/>
          </a:bodyPr>
          <a:lstStyle/>
          <a:p>
            <a:pPr marL="514350" indent="-514350">
              <a:buNone/>
            </a:pPr>
            <a:r>
              <a:rPr lang="en-US" dirty="0" smtClean="0"/>
              <a:t>      Aberrant </a:t>
            </a:r>
            <a:r>
              <a:rPr lang="en-US" dirty="0"/>
              <a:t>complex results </a:t>
            </a:r>
            <a:endParaRPr lang="en-US" dirty="0" smtClean="0"/>
          </a:p>
          <a:p>
            <a:pPr marL="514350" indent="-514350">
              <a:buFont typeface="+mj-lt"/>
              <a:buAutoNum type="arabicPeriod"/>
            </a:pPr>
            <a:r>
              <a:rPr lang="en-US" dirty="0" smtClean="0"/>
              <a:t>when depolarization wave fall on refractory </a:t>
            </a:r>
            <a:r>
              <a:rPr lang="en-US" dirty="0"/>
              <a:t>period </a:t>
            </a:r>
            <a:r>
              <a:rPr lang="en-US" dirty="0" smtClean="0"/>
              <a:t>of </a:t>
            </a:r>
            <a:r>
              <a:rPr lang="en-US" dirty="0"/>
              <a:t>bundle </a:t>
            </a:r>
            <a:r>
              <a:rPr lang="en-US" dirty="0" smtClean="0"/>
              <a:t>branch caused by </a:t>
            </a:r>
            <a:r>
              <a:rPr lang="en-US" dirty="0"/>
              <a:t>previous complex </a:t>
            </a:r>
            <a:r>
              <a:rPr lang="en-US" dirty="0" smtClean="0"/>
              <a:t>.</a:t>
            </a:r>
          </a:p>
          <a:p>
            <a:pPr marL="514350" indent="-514350">
              <a:buNone/>
            </a:pPr>
            <a:r>
              <a:rPr lang="en-US" dirty="0" smtClean="0"/>
              <a:t>2.  May also result </a:t>
            </a:r>
            <a:r>
              <a:rPr lang="en-US" dirty="0"/>
              <a:t>from concealed retrograde penetration (e.g. </a:t>
            </a:r>
            <a:r>
              <a:rPr lang="en-US" dirty="0" smtClean="0"/>
              <a:t>from a </a:t>
            </a:r>
            <a:r>
              <a:rPr lang="en-US" dirty="0"/>
              <a:t>premature ventricular contraction </a:t>
            </a:r>
            <a:r>
              <a:rPr lang="en-US" dirty="0" smtClean="0"/>
              <a:t>) </a:t>
            </a:r>
            <a:r>
              <a:rPr lang="en-US" dirty="0"/>
              <a:t>into </a:t>
            </a:r>
            <a:r>
              <a:rPr lang="en-US" dirty="0" smtClean="0"/>
              <a:t> </a:t>
            </a:r>
            <a:r>
              <a:rPr lang="en-US" dirty="0"/>
              <a:t>bundle branch </a:t>
            </a:r>
            <a:r>
              <a:rPr lang="en-US" dirty="0" smtClean="0"/>
              <a:t>making it refractory </a:t>
            </a:r>
            <a:r>
              <a:rPr lang="en-US" dirty="0"/>
              <a:t>to subsequent beats</a:t>
            </a:r>
            <a:r>
              <a:rPr lang="en-US" dirty="0" smtClean="0"/>
              <a: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favors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Ashman phenomena</a:t>
            </a:r>
          </a:p>
          <a:p>
            <a:r>
              <a:rPr lang="en-US" dirty="0" smtClean="0"/>
              <a:t>Duration of refractory period is directly proportional to preceding RR interval</a:t>
            </a:r>
          </a:p>
          <a:p>
            <a:r>
              <a:rPr lang="en-US" dirty="0" smtClean="0"/>
              <a:t> So RP shortens with tachycardia and prolongs with </a:t>
            </a:r>
            <a:r>
              <a:rPr lang="en-US" dirty="0" err="1" smtClean="0"/>
              <a:t>bradycardia</a:t>
            </a:r>
            <a:r>
              <a:rPr lang="en-US" dirty="0" smtClean="0"/>
              <a:t>. </a:t>
            </a:r>
          </a:p>
          <a:p>
            <a:r>
              <a:rPr lang="en-US" dirty="0" smtClean="0"/>
              <a:t>When preceding RR interval is short, subsequent RP of bundle branch is short so an early beat will found both recovered and conducted normally.</a:t>
            </a:r>
          </a:p>
          <a:p>
            <a:r>
              <a:rPr lang="en-US" dirty="0" smtClean="0"/>
              <a:t>While AF, marked sinus arrhythmia, blocked atrial </a:t>
            </a:r>
            <a:r>
              <a:rPr lang="en-US" dirty="0" err="1" smtClean="0"/>
              <a:t>extrasystole</a:t>
            </a:r>
            <a:r>
              <a:rPr lang="en-US" dirty="0" smtClean="0"/>
              <a:t> there is sudden prolongation of ensuing RP. This may result in delay or block in conduction.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MAINTAINS</a:t>
            </a:r>
            <a:endParaRPr lang="en-US" dirty="0"/>
          </a:p>
        </p:txBody>
      </p:sp>
      <p:sp>
        <p:nvSpPr>
          <p:cNvPr id="3" name="Content Placeholder 2"/>
          <p:cNvSpPr>
            <a:spLocks noGrp="1"/>
          </p:cNvSpPr>
          <p:nvPr>
            <p:ph idx="1"/>
          </p:nvPr>
        </p:nvSpPr>
        <p:spPr/>
        <p:txBody>
          <a:bodyPr>
            <a:normAutofit/>
          </a:bodyPr>
          <a:lstStyle/>
          <a:p>
            <a:r>
              <a:rPr lang="en-US" dirty="0" smtClean="0"/>
              <a:t>The tendency </a:t>
            </a:r>
            <a:r>
              <a:rPr lang="en-US" dirty="0"/>
              <a:t>of functional bundle branch </a:t>
            </a:r>
            <a:r>
              <a:rPr lang="en-US" dirty="0" smtClean="0"/>
              <a:t>block, to continue itself, </a:t>
            </a:r>
            <a:r>
              <a:rPr lang="en-US" dirty="0"/>
              <a:t>once established during a </a:t>
            </a:r>
            <a:r>
              <a:rPr lang="en-US" dirty="0" smtClean="0"/>
              <a:t>sudden rate increase is known as linking. </a:t>
            </a:r>
          </a:p>
          <a:p>
            <a:r>
              <a:rPr lang="en-US" dirty="0" smtClean="0"/>
              <a:t>It is </a:t>
            </a:r>
            <a:r>
              <a:rPr lang="en-US" dirty="0"/>
              <a:t>sustained during successive beats </a:t>
            </a:r>
            <a:r>
              <a:rPr lang="en-US" dirty="0" smtClean="0"/>
              <a:t>because of </a:t>
            </a:r>
            <a:r>
              <a:rPr lang="en-US" dirty="0"/>
              <a:t>repeated </a:t>
            </a:r>
            <a:r>
              <a:rPr lang="en-US" dirty="0" err="1"/>
              <a:t>transseptal</a:t>
            </a:r>
            <a:r>
              <a:rPr lang="en-US" dirty="0"/>
              <a:t> retrograde </a:t>
            </a:r>
            <a:r>
              <a:rPr lang="en-US" dirty="0" smtClean="0"/>
              <a:t>concealed penetration </a:t>
            </a:r>
            <a:r>
              <a:rPr lang="en-US" dirty="0"/>
              <a:t>by impulses </a:t>
            </a:r>
            <a:r>
              <a:rPr lang="en-US" dirty="0" smtClean="0"/>
              <a:t>traversing contra lateral bundle </a:t>
            </a:r>
            <a:r>
              <a:rPr lang="en-US" dirty="0"/>
              <a:t>branch.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l="8351" t="35356" r="58519" b="22553"/>
          <a:stretch>
            <a:fillRect/>
          </a:stretch>
        </p:blipFill>
        <p:spPr bwMode="auto">
          <a:xfrm>
            <a:off x="381000" y="1752600"/>
            <a:ext cx="4038600" cy="4648200"/>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4419600" y="2133600"/>
            <a:ext cx="3810000" cy="39925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en-US" sz="2800" dirty="0" smtClean="0">
                <a:solidFill>
                  <a:schemeClr val="tx1"/>
                </a:solidFill>
                <a:latin typeface="Times New Roman" pitchFamily="18" charset="0"/>
                <a:cs typeface="Times New Roman" pitchFamily="18" charset="0"/>
              </a:rPr>
              <a:t>4. Tachycardia using </a:t>
            </a:r>
            <a:r>
              <a:rPr lang="en-US" sz="2800" dirty="0" err="1" smtClean="0">
                <a:solidFill>
                  <a:schemeClr val="tx1"/>
                </a:solidFill>
                <a:latin typeface="Times New Roman" pitchFamily="18" charset="0"/>
                <a:cs typeface="Times New Roman" pitchFamily="18" charset="0"/>
              </a:rPr>
              <a:t>nodo</a:t>
            </a:r>
            <a:r>
              <a:rPr lang="en-US" sz="2800" dirty="0" smtClean="0">
                <a:solidFill>
                  <a:schemeClr val="tx1"/>
                </a:solidFill>
                <a:latin typeface="Times New Roman" pitchFamily="18" charset="0"/>
                <a:cs typeface="Times New Roman" pitchFamily="18" charset="0"/>
              </a:rPr>
              <a:t> or </a:t>
            </a:r>
            <a:r>
              <a:rPr lang="en-US" sz="2800" dirty="0" err="1" smtClean="0">
                <a:solidFill>
                  <a:schemeClr val="tx1"/>
                </a:solidFill>
                <a:latin typeface="Times New Roman" pitchFamily="18" charset="0"/>
                <a:cs typeface="Times New Roman" pitchFamily="18" charset="0"/>
              </a:rPr>
              <a:t>atrio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fasicular</a:t>
            </a:r>
            <a:r>
              <a:rPr lang="en-US" sz="2800" dirty="0" smtClean="0">
                <a:solidFill>
                  <a:schemeClr val="tx1"/>
                </a:solidFill>
                <a:latin typeface="Times New Roman" pitchFamily="18" charset="0"/>
                <a:cs typeface="Times New Roman" pitchFamily="18" charset="0"/>
              </a:rPr>
              <a:t> fibers</a:t>
            </a:r>
            <a:br>
              <a:rPr lang="en-US" sz="2800" dirty="0" smtClean="0">
                <a:solidFill>
                  <a:schemeClr val="tx1"/>
                </a:solidFill>
                <a:latin typeface="Times New Roman" pitchFamily="18" charset="0"/>
                <a:cs typeface="Times New Roman" pitchFamily="18" charset="0"/>
              </a:rPr>
            </a:br>
            <a:endParaRPr lang="en-US" sz="2800" dirty="0">
              <a:solidFill>
                <a:schemeClr val="tx1"/>
              </a:solidFill>
            </a:endParaRPr>
          </a:p>
        </p:txBody>
      </p:sp>
      <p:sp>
        <p:nvSpPr>
          <p:cNvPr id="3" name="Content Placeholder 2"/>
          <p:cNvSpPr>
            <a:spLocks noGrp="1"/>
          </p:cNvSpPr>
          <p:nvPr>
            <p:ph idx="1"/>
          </p:nvPr>
        </p:nvSpPr>
        <p:spPr/>
        <p:txBody>
          <a:bodyPr>
            <a:normAutofit/>
          </a:bodyPr>
          <a:lstStyle/>
          <a:p>
            <a:r>
              <a:rPr lang="en-US" dirty="0" err="1" smtClean="0"/>
              <a:t>Atriofascicular</a:t>
            </a:r>
            <a:r>
              <a:rPr lang="en-US" dirty="0" smtClean="0"/>
              <a:t> </a:t>
            </a:r>
            <a:r>
              <a:rPr lang="en-US" dirty="0"/>
              <a:t>fibers originate </a:t>
            </a:r>
            <a:r>
              <a:rPr lang="en-US" dirty="0" smtClean="0"/>
              <a:t>in </a:t>
            </a:r>
            <a:r>
              <a:rPr lang="en-US" dirty="0"/>
              <a:t>right atrial free </a:t>
            </a:r>
            <a:r>
              <a:rPr lang="en-US" dirty="0" smtClean="0"/>
              <a:t>wall and </a:t>
            </a:r>
            <a:r>
              <a:rPr lang="en-US" dirty="0"/>
              <a:t>insert </a:t>
            </a:r>
            <a:r>
              <a:rPr lang="en-US" dirty="0" smtClean="0"/>
              <a:t>into </a:t>
            </a:r>
            <a:r>
              <a:rPr lang="en-US" dirty="0"/>
              <a:t>distal part </a:t>
            </a:r>
            <a:r>
              <a:rPr lang="en-US" dirty="0" smtClean="0"/>
              <a:t>of RBB. </a:t>
            </a:r>
          </a:p>
          <a:p>
            <a:r>
              <a:rPr lang="en-US" dirty="0" smtClean="0"/>
              <a:t>These fibers are </a:t>
            </a:r>
            <a:r>
              <a:rPr lang="en-US" dirty="0"/>
              <a:t>functionally similar to that </a:t>
            </a:r>
            <a:r>
              <a:rPr lang="en-US" dirty="0" smtClean="0"/>
              <a:t>of </a:t>
            </a:r>
            <a:r>
              <a:rPr lang="en-US" dirty="0"/>
              <a:t>AV </a:t>
            </a:r>
            <a:r>
              <a:rPr lang="en-US" dirty="0" smtClean="0"/>
              <a:t>node</a:t>
            </a:r>
          </a:p>
          <a:p>
            <a:r>
              <a:rPr lang="en-US" dirty="0" smtClean="0"/>
              <a:t>Commonly </a:t>
            </a:r>
            <a:r>
              <a:rPr lang="en-US" dirty="0" err="1"/>
              <a:t>a</a:t>
            </a:r>
            <a:r>
              <a:rPr lang="en-US" dirty="0" err="1" smtClean="0"/>
              <a:t>nterograde</a:t>
            </a:r>
            <a:r>
              <a:rPr lang="en-US" dirty="0" smtClean="0"/>
              <a:t> conduction </a:t>
            </a:r>
            <a:r>
              <a:rPr lang="en-US" dirty="0"/>
              <a:t>down the bypass tract and </a:t>
            </a:r>
            <a:r>
              <a:rPr lang="en-US" dirty="0" smtClean="0"/>
              <a:t>retrograde v</a:t>
            </a:r>
            <a:r>
              <a:rPr lang="en-US" i="1" dirty="0" smtClean="0"/>
              <a:t>ia </a:t>
            </a:r>
            <a:r>
              <a:rPr lang="en-US" i="1" dirty="0"/>
              <a:t>the normal conduction </a:t>
            </a:r>
            <a:r>
              <a:rPr lang="en-US" i="1" dirty="0" smtClean="0"/>
              <a:t>system.</a:t>
            </a:r>
            <a:endParaRPr lang="en-US" i="1" dirty="0"/>
          </a:p>
          <a:p>
            <a:r>
              <a:rPr lang="en-US" dirty="0" err="1"/>
              <a:t>Orthodromic</a:t>
            </a:r>
            <a:r>
              <a:rPr lang="en-US" dirty="0"/>
              <a:t> </a:t>
            </a:r>
            <a:r>
              <a:rPr lang="en-US" dirty="0" smtClean="0"/>
              <a:t>AVRT </a:t>
            </a:r>
            <a:r>
              <a:rPr lang="en-US" dirty="0"/>
              <a:t>never </a:t>
            </a:r>
            <a:r>
              <a:rPr lang="en-US" dirty="0" smtClean="0"/>
              <a:t>occurs.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ontent Placeholder 4"/>
          <p:cNvSpPr>
            <a:spLocks noGrp="1"/>
          </p:cNvSpPr>
          <p:nvPr>
            <p:ph idx="1"/>
          </p:nvPr>
        </p:nvSpPr>
        <p:spPr>
          <a:xfrm flipV="1">
            <a:off x="533400" y="6126163"/>
            <a:ext cx="8153400" cy="122237"/>
          </a:xfrm>
        </p:spPr>
        <p:txBody>
          <a:bodyPr>
            <a:normAutofit fontScale="25000" lnSpcReduction="20000"/>
          </a:bodyPr>
          <a:lstStyle/>
          <a:p>
            <a:pPr>
              <a:buNone/>
            </a:pPr>
            <a:endParaRPr lang="en-US" dirty="0"/>
          </a:p>
        </p:txBody>
      </p:sp>
      <p:pic>
        <p:nvPicPr>
          <p:cNvPr id="6145" name="Picture 1"/>
          <p:cNvPicPr>
            <a:picLocks noChangeAspect="1" noChangeArrowheads="1"/>
          </p:cNvPicPr>
          <p:nvPr/>
        </p:nvPicPr>
        <p:blipFill>
          <a:blip r:embed="rId2"/>
          <a:srcRect/>
          <a:stretch>
            <a:fillRect/>
          </a:stretch>
        </p:blipFill>
        <p:spPr bwMode="auto">
          <a:xfrm>
            <a:off x="2122311" y="2438400"/>
            <a:ext cx="5239456" cy="3581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en-US" sz="3200" dirty="0" smtClean="0">
                <a:solidFill>
                  <a:schemeClr val="tx1"/>
                </a:solidFill>
                <a:latin typeface="Times New Roman" pitchFamily="18" charset="0"/>
                <a:cs typeface="Times New Roman" pitchFamily="18" charset="0"/>
              </a:rPr>
              <a:t>5. </a:t>
            </a:r>
            <a:r>
              <a:rPr lang="en-US" sz="3200" dirty="0" err="1" smtClean="0">
                <a:solidFill>
                  <a:schemeClr val="tx1"/>
                </a:solidFill>
                <a:latin typeface="Times New Roman" pitchFamily="18" charset="0"/>
                <a:cs typeface="Times New Roman" pitchFamily="18" charset="0"/>
              </a:rPr>
              <a:t>Orthodromic</a:t>
            </a:r>
            <a:r>
              <a:rPr lang="en-US" sz="3200" dirty="0" smtClean="0">
                <a:solidFill>
                  <a:schemeClr val="tx1"/>
                </a:solidFill>
                <a:latin typeface="Times New Roman" pitchFamily="18" charset="0"/>
                <a:cs typeface="Times New Roman" pitchFamily="18" charset="0"/>
              </a:rPr>
              <a:t> tachycardia  with BBB</a:t>
            </a:r>
            <a:br>
              <a:rPr lang="en-US" sz="3200" dirty="0" smtClean="0">
                <a:solidFill>
                  <a:schemeClr val="tx1"/>
                </a:solidFill>
                <a:latin typeface="Times New Roman" pitchFamily="18" charset="0"/>
                <a:cs typeface="Times New Roman" pitchFamily="18" charset="0"/>
              </a:rPr>
            </a:br>
            <a:endParaRPr lang="en-US" sz="3200" dirty="0">
              <a:solidFill>
                <a:schemeClr val="tx1"/>
              </a:solidFill>
            </a:endParaRPr>
          </a:p>
        </p:txBody>
      </p:sp>
      <p:pic>
        <p:nvPicPr>
          <p:cNvPr id="36866" name="Picture 2"/>
          <p:cNvPicPr>
            <a:picLocks noGrp="1" noChangeAspect="1" noChangeArrowheads="1"/>
          </p:cNvPicPr>
          <p:nvPr>
            <p:ph idx="1"/>
          </p:nvPr>
        </p:nvPicPr>
        <p:blipFill>
          <a:blip r:embed="rId2"/>
          <a:srcRect/>
          <a:stretch>
            <a:fillRect/>
          </a:stretch>
        </p:blipFill>
        <p:spPr bwMode="auto">
          <a:xfrm>
            <a:off x="1524000" y="1447800"/>
            <a:ext cx="6248400"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4000" dirty="0" smtClean="0"/>
              <a:t>APPROACH</a:t>
            </a:r>
            <a:endParaRPr lang="en-US" sz="4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normAutofit fontScale="85000" lnSpcReduction="10000"/>
          </a:bodyPr>
          <a:lstStyle/>
          <a:p>
            <a:r>
              <a:rPr lang="en-US" dirty="0"/>
              <a:t>One </a:t>
            </a:r>
            <a:r>
              <a:rPr lang="en-US" dirty="0" smtClean="0"/>
              <a:t>small retrospective </a:t>
            </a:r>
            <a:r>
              <a:rPr lang="en-US" dirty="0"/>
              <a:t>study found that histories of prior </a:t>
            </a:r>
            <a:r>
              <a:rPr lang="en-US" dirty="0" smtClean="0"/>
              <a:t>MI, CHF </a:t>
            </a:r>
            <a:r>
              <a:rPr lang="en-US" dirty="0"/>
              <a:t>and </a:t>
            </a:r>
            <a:r>
              <a:rPr lang="en-US" dirty="0" smtClean="0"/>
              <a:t>recent angina </a:t>
            </a:r>
            <a:r>
              <a:rPr lang="en-US" dirty="0"/>
              <a:t>pectoris all had positive predictive values for </a:t>
            </a:r>
            <a:r>
              <a:rPr lang="en-US" dirty="0" smtClean="0"/>
              <a:t>VT greater </a:t>
            </a:r>
            <a:r>
              <a:rPr lang="en-US" dirty="0"/>
              <a:t>than 95</a:t>
            </a:r>
            <a:r>
              <a:rPr lang="en-US" dirty="0" smtClean="0"/>
              <a:t>% </a:t>
            </a:r>
            <a:r>
              <a:rPr lang="en-US" dirty="0"/>
              <a:t>but sensitivities were low to moderate</a:t>
            </a:r>
            <a:r>
              <a:rPr lang="en-US" dirty="0" smtClean="0"/>
              <a:t>.</a:t>
            </a:r>
          </a:p>
          <a:p>
            <a:r>
              <a:rPr lang="en-US" dirty="0" smtClean="0"/>
              <a:t> Patient age older than 35 years suggests VT. Patient age younger than 35 years supports PSVT with  sensitivity and positive predictive value of only 54% and 70% respectively.</a:t>
            </a:r>
          </a:p>
          <a:p>
            <a:pPr>
              <a:buNone/>
            </a:pPr>
            <a:r>
              <a:rPr lang="en-US" sz="1800" dirty="0" smtClean="0"/>
              <a:t>       </a:t>
            </a:r>
          </a:p>
          <a:p>
            <a:pPr>
              <a:buNone/>
            </a:pPr>
            <a:endParaRPr lang="en-US" sz="1800" dirty="0" smtClean="0"/>
          </a:p>
          <a:p>
            <a:pPr>
              <a:buNone/>
            </a:pPr>
            <a:r>
              <a:rPr lang="en-US" sz="1800" dirty="0" smtClean="0"/>
              <a:t>        </a:t>
            </a:r>
            <a:r>
              <a:rPr lang="en-US" sz="1800" dirty="0" err="1" smtClean="0"/>
              <a:t>Baerman</a:t>
            </a:r>
            <a:r>
              <a:rPr lang="en-US" sz="1800" dirty="0" smtClean="0"/>
              <a:t> JM, </a:t>
            </a:r>
            <a:r>
              <a:rPr lang="en-US" sz="1800" dirty="0" err="1" smtClean="0"/>
              <a:t>Morady</a:t>
            </a:r>
            <a:r>
              <a:rPr lang="en-US" sz="1800" dirty="0" smtClean="0"/>
              <a:t> F, </a:t>
            </a:r>
            <a:r>
              <a:rPr lang="en-US" sz="1800" dirty="0" err="1" smtClean="0"/>
              <a:t>DiCarlo</a:t>
            </a:r>
            <a:r>
              <a:rPr lang="en-US" sz="1800" dirty="0" smtClean="0"/>
              <a:t> LA, de </a:t>
            </a:r>
            <a:r>
              <a:rPr lang="en-US" sz="1800" dirty="0" err="1" smtClean="0"/>
              <a:t>Buitleir</a:t>
            </a:r>
            <a:r>
              <a:rPr lang="en-US" sz="1800" dirty="0" smtClean="0"/>
              <a:t> M. Differentiation of ventricular tachycardia from </a:t>
            </a:r>
            <a:r>
              <a:rPr lang="en-US" sz="1800" dirty="0" err="1" smtClean="0"/>
              <a:t>supraventricular</a:t>
            </a:r>
            <a:r>
              <a:rPr lang="en-US" sz="1800" dirty="0" smtClean="0"/>
              <a:t> tachycardia with aberration: Value of clinical history. </a:t>
            </a:r>
            <a:r>
              <a:rPr lang="en-US" sz="1800" i="1" dirty="0" smtClean="0"/>
              <a:t>Ann </a:t>
            </a:r>
            <a:r>
              <a:rPr lang="en-US" sz="1800" i="1" dirty="0" err="1" smtClean="0"/>
              <a:t>Emerg</a:t>
            </a:r>
            <a:r>
              <a:rPr lang="en-US" sz="1800" i="1" dirty="0" smtClean="0"/>
              <a:t> Med. 1987;16:40-43.</a:t>
            </a:r>
            <a:endParaRPr lang="en-US" sz="1800"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latin typeface="Arial" charset="0"/>
              </a:rPr>
              <a:t>History of pacemaker or ICD -Increased risk of ventricular tachyarrhythmia</a:t>
            </a:r>
          </a:p>
          <a:p>
            <a:r>
              <a:rPr lang="en-US" dirty="0" smtClean="0">
                <a:latin typeface="Arial" charset="0"/>
              </a:rPr>
              <a:t>History of medication-</a:t>
            </a:r>
          </a:p>
          <a:p>
            <a:pPr marL="0" lvl="0" indent="0" fontAlgn="base">
              <a:spcAft>
                <a:spcPct val="0"/>
              </a:spcAft>
              <a:buClr>
                <a:schemeClr val="tx2"/>
              </a:buClr>
              <a:buNone/>
            </a:pPr>
            <a:r>
              <a:rPr lang="en-US" dirty="0" smtClean="0">
                <a:latin typeface="Arial" charset="0"/>
              </a:rPr>
              <a:t>    Drug-induced tachycardia </a:t>
            </a:r>
            <a:r>
              <a:rPr lang="en-US" dirty="0" smtClean="0">
                <a:latin typeface="Arial" charset="0"/>
                <a:cs typeface="Arial" charset="0"/>
              </a:rPr>
              <a:t>- </a:t>
            </a:r>
            <a:r>
              <a:rPr lang="en-US" dirty="0" err="1" smtClean="0">
                <a:latin typeface="Arial" charset="0"/>
                <a:cs typeface="Arial" charset="0"/>
              </a:rPr>
              <a:t>Torsade</a:t>
            </a:r>
            <a:r>
              <a:rPr lang="en-US" dirty="0" smtClean="0">
                <a:latin typeface="Arial" charset="0"/>
                <a:cs typeface="Arial" charset="0"/>
              </a:rPr>
              <a:t> de               pointes </a:t>
            </a:r>
          </a:p>
          <a:p>
            <a:pPr marL="0" lvl="0" indent="0" fontAlgn="base">
              <a:spcAft>
                <a:spcPct val="0"/>
              </a:spcAft>
              <a:buClr>
                <a:schemeClr val="tx2"/>
              </a:buClr>
              <a:buNone/>
            </a:pPr>
            <a:r>
              <a:rPr lang="en-US" dirty="0" smtClean="0">
                <a:latin typeface="Arial" charset="0"/>
                <a:cs typeface="Arial" charset="0"/>
              </a:rPr>
              <a:t>    </a:t>
            </a:r>
            <a:r>
              <a:rPr lang="en-US" dirty="0" err="1" smtClean="0">
                <a:latin typeface="Arial" charset="0"/>
                <a:cs typeface="Arial" charset="0"/>
              </a:rPr>
              <a:t>Digoxin</a:t>
            </a:r>
            <a:r>
              <a:rPr lang="en-US" dirty="0" smtClean="0">
                <a:latin typeface="Arial" charset="0"/>
                <a:cs typeface="Arial" charset="0"/>
              </a:rPr>
              <a:t>-induced arrhythmia if ≥2ng/l or normal if </a:t>
            </a:r>
            <a:r>
              <a:rPr lang="en-US" dirty="0" err="1" smtClean="0">
                <a:latin typeface="Arial" charset="0"/>
                <a:cs typeface="Arial" charset="0"/>
              </a:rPr>
              <a:t>hypokalemia</a:t>
            </a:r>
            <a:endParaRPr lang="en-US" dirty="0" smtClean="0">
              <a:latin typeface="Arial" charset="0"/>
              <a:cs typeface="Arial" charset="0"/>
            </a:endParaRPr>
          </a:p>
          <a:p>
            <a:pPr marL="0" indent="0" fontAlgn="base">
              <a:spcAft>
                <a:spcPct val="0"/>
              </a:spcAft>
              <a:buClr>
                <a:schemeClr val="tx2"/>
              </a:buClr>
            </a:pPr>
            <a:r>
              <a:rPr lang="en-US" dirty="0" smtClean="0">
                <a:latin typeface="Times New Roman" pitchFamily="18" charset="0"/>
                <a:cs typeface="Times New Roman" pitchFamily="18" charset="0"/>
              </a:rPr>
              <a:t>Duration of the tachycardia — SVT is more likely if the tachycardia has recurred over a period of more than three years</a:t>
            </a:r>
          </a:p>
          <a:p>
            <a:pPr marL="0" lvl="0" indent="0" fontAlgn="base">
              <a:spcAft>
                <a:spcPct val="0"/>
              </a:spcAft>
              <a:buClr>
                <a:schemeClr val="tx2"/>
              </a:buClr>
              <a:buNone/>
            </a:pPr>
            <a:endParaRPr lang="en-US" dirty="0" smtClean="0">
              <a:latin typeface="Arial" charset="0"/>
              <a:cs typeface="Arial" charset="0"/>
            </a:endParaRPr>
          </a:p>
          <a:p>
            <a:endParaRPr lang="en-US" dirty="0" smtClean="0">
              <a:latin typeface="Arial" charset="0"/>
            </a:endParaRP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latin typeface="Times New Roman" pitchFamily="18" charset="0"/>
                <a:cs typeface="Times New Roman" pitchFamily="18" charset="0"/>
              </a:rPr>
              <a:t>Wide QRS complex tachycardia is a rhythm with a rate of  ≥100 b/m and QRS duration of  ≥ 120 ms</a:t>
            </a:r>
          </a:p>
          <a:p>
            <a:pPr>
              <a:buFont typeface="Wingdings" pitchFamily="2" charset="2"/>
              <a:buChar char="Ø"/>
            </a:pPr>
            <a:r>
              <a:rPr lang="en-US" dirty="0" smtClean="0"/>
              <a:t>LBBB morphology-QRS complex duration ≥ 120 ms with a predominantly negative terminal deflection in lead V1</a:t>
            </a:r>
          </a:p>
          <a:p>
            <a:pPr>
              <a:buFont typeface="Wingdings" pitchFamily="2" charset="2"/>
              <a:buChar char="Ø"/>
            </a:pPr>
            <a:endParaRPr lang="en-US" dirty="0" smtClean="0"/>
          </a:p>
          <a:p>
            <a:pPr>
              <a:buFont typeface="Wingdings" pitchFamily="2" charset="2"/>
              <a:buChar char="Ø"/>
            </a:pPr>
            <a:r>
              <a:rPr lang="en-US" dirty="0" smtClean="0"/>
              <a:t>RBBB morphology-QRS complex duration ≥ 120 ms with a predominantly positive terminal deflection in V1</a:t>
            </a:r>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examination</a:t>
            </a:r>
            <a:endParaRPr lang="en-US" dirty="0"/>
          </a:p>
        </p:txBody>
      </p:sp>
      <p:sp>
        <p:nvSpPr>
          <p:cNvPr id="3" name="Content Placeholder 2"/>
          <p:cNvSpPr>
            <a:spLocks noGrp="1"/>
          </p:cNvSpPr>
          <p:nvPr>
            <p:ph idx="1"/>
          </p:nvPr>
        </p:nvSpPr>
        <p:spPr/>
        <p:txBody>
          <a:bodyPr>
            <a:normAutofit/>
          </a:bodyPr>
          <a:lstStyle/>
          <a:p>
            <a:r>
              <a:rPr lang="en-US" i="1" dirty="0"/>
              <a:t>AV </a:t>
            </a:r>
            <a:r>
              <a:rPr lang="en-US" i="1" dirty="0" smtClean="0"/>
              <a:t>dissociation</a:t>
            </a:r>
          </a:p>
          <a:p>
            <a:pPr>
              <a:buNone/>
            </a:pPr>
            <a:r>
              <a:rPr lang="en-US" i="1" dirty="0" smtClean="0"/>
              <a:t>    </a:t>
            </a:r>
            <a:r>
              <a:rPr lang="en-US" dirty="0" smtClean="0"/>
              <a:t>Physical </a:t>
            </a:r>
            <a:r>
              <a:rPr lang="en-US" dirty="0"/>
              <a:t>signs </a:t>
            </a:r>
            <a:r>
              <a:rPr lang="en-US" dirty="0" smtClean="0"/>
              <a:t>include</a:t>
            </a:r>
          </a:p>
          <a:p>
            <a:pPr>
              <a:buFont typeface="Wingdings" pitchFamily="2" charset="2"/>
              <a:buChar char="q"/>
            </a:pPr>
            <a:r>
              <a:rPr lang="en-US" dirty="0" smtClean="0"/>
              <a:t> </a:t>
            </a:r>
            <a:r>
              <a:rPr lang="en-US" dirty="0"/>
              <a:t>irregular cannon A </a:t>
            </a:r>
            <a:r>
              <a:rPr lang="en-US" dirty="0" smtClean="0"/>
              <a:t>waves</a:t>
            </a:r>
            <a:endParaRPr lang="en-US" dirty="0"/>
          </a:p>
          <a:p>
            <a:pPr>
              <a:buFont typeface="Wingdings" pitchFamily="2" charset="2"/>
              <a:buChar char="q"/>
            </a:pPr>
            <a:r>
              <a:rPr lang="en-US" dirty="0"/>
              <a:t>varying intensity of the S1 heart </a:t>
            </a:r>
            <a:r>
              <a:rPr lang="en-US" dirty="0" smtClean="0"/>
              <a:t>sound</a:t>
            </a:r>
          </a:p>
          <a:p>
            <a:pPr>
              <a:buFont typeface="Wingdings" pitchFamily="2" charset="2"/>
              <a:buChar char="q"/>
            </a:pPr>
            <a:r>
              <a:rPr lang="en-US" dirty="0" smtClean="0"/>
              <a:t> beat-to-beat variability </a:t>
            </a:r>
            <a:r>
              <a:rPr lang="en-US" dirty="0"/>
              <a:t>in systolic blood </a:t>
            </a:r>
            <a:r>
              <a:rPr lang="en-US" dirty="0" smtClean="0"/>
              <a:t>pressure.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Overall heart rate due to SVT is</a:t>
            </a:r>
            <a:r>
              <a:rPr lang="en-US" i="1" dirty="0" smtClean="0"/>
              <a:t> </a:t>
            </a:r>
            <a:r>
              <a:rPr lang="en-US" dirty="0" smtClean="0"/>
              <a:t>slightly</a:t>
            </a:r>
            <a:r>
              <a:rPr lang="en-US" i="1" dirty="0" smtClean="0"/>
              <a:t> </a:t>
            </a:r>
            <a:r>
              <a:rPr lang="en-US" dirty="0" smtClean="0"/>
              <a:t>faster than VT.</a:t>
            </a:r>
          </a:p>
          <a:p>
            <a:r>
              <a:rPr lang="en-US" dirty="0" smtClean="0"/>
              <a:t>The </a:t>
            </a:r>
            <a:r>
              <a:rPr lang="en-US" dirty="0"/>
              <a:t>most important </a:t>
            </a:r>
            <a:r>
              <a:rPr lang="en-US" dirty="0" smtClean="0"/>
              <a:t>point is hemodynamic status.</a:t>
            </a:r>
          </a:p>
          <a:p>
            <a:r>
              <a:rPr lang="en-US" dirty="0" smtClean="0"/>
              <a:t>A </a:t>
            </a:r>
            <a:r>
              <a:rPr lang="en-US" dirty="0"/>
              <a:t>survey </a:t>
            </a:r>
            <a:r>
              <a:rPr lang="en-US" dirty="0" smtClean="0"/>
              <a:t>of physicians </a:t>
            </a:r>
            <a:r>
              <a:rPr lang="en-US" dirty="0"/>
              <a:t>published in </a:t>
            </a:r>
            <a:r>
              <a:rPr lang="en-US" i="1" dirty="0"/>
              <a:t>JAMA in 1985 demonstrated this </a:t>
            </a:r>
            <a:r>
              <a:rPr lang="en-US" i="1" dirty="0" smtClean="0"/>
              <a:t>fact </a:t>
            </a:r>
            <a:r>
              <a:rPr lang="en-US" dirty="0" smtClean="0"/>
              <a:t>was </a:t>
            </a:r>
            <a:r>
              <a:rPr lang="en-US" dirty="0"/>
              <a:t>commonly misunderstood</a:t>
            </a:r>
            <a:r>
              <a:rPr lang="en-US" dirty="0" smtClean="0"/>
              <a:t>. </a:t>
            </a:r>
          </a:p>
          <a:p>
            <a:r>
              <a:rPr lang="en-US" dirty="0" smtClean="0"/>
              <a:t>Neither patient </a:t>
            </a:r>
            <a:r>
              <a:rPr lang="en-US" dirty="0"/>
              <a:t>heart </a:t>
            </a:r>
            <a:r>
              <a:rPr lang="en-US" dirty="0" smtClean="0"/>
              <a:t>rate nor hemodynamic status is much useful.</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Carotid sinus pressure </a:t>
            </a:r>
            <a:endParaRPr lang="en-US" dirty="0"/>
          </a:p>
        </p:txBody>
      </p:sp>
      <p:sp>
        <p:nvSpPr>
          <p:cNvPr id="3" name="Content Placeholder 2"/>
          <p:cNvSpPr>
            <a:spLocks noGrp="1"/>
          </p:cNvSpPr>
          <p:nvPr>
            <p:ph idx="1"/>
          </p:nvPr>
        </p:nvSpPr>
        <p:spPr/>
        <p:txBody>
          <a:bodyPr/>
          <a:lstStyle/>
          <a:p>
            <a:r>
              <a:rPr lang="en-US" sz="2800" dirty="0" smtClean="0">
                <a:latin typeface="Times New Roman" pitchFamily="18" charset="0"/>
                <a:cs typeface="Times New Roman" pitchFamily="18" charset="0"/>
              </a:rPr>
              <a:t>Sinus tachycardia will gradually slow with carotid sinus pressure and then accelerate upon release.</a:t>
            </a:r>
          </a:p>
          <a:p>
            <a:pPr>
              <a:buNone/>
            </a:pP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Atrial tachycardia or atrial flutter-the ventricular response will transiently slow. Arrhythmia  is unaffected.</a:t>
            </a:r>
          </a:p>
          <a:p>
            <a:pPr>
              <a:buNone/>
            </a:pP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Paroxysmal SVT   frequently terminates with carotid sinus pressure.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VT</a:t>
            </a:r>
            <a:endParaRPr lang="en-US" dirty="0"/>
          </a:p>
        </p:txBody>
      </p:sp>
      <p:sp>
        <p:nvSpPr>
          <p:cNvPr id="3" name="Content Placeholder 2"/>
          <p:cNvSpPr>
            <a:spLocks noGrp="1"/>
          </p:cNvSpPr>
          <p:nvPr>
            <p:ph idx="1"/>
          </p:nvPr>
        </p:nvSpPr>
        <p:spPr/>
        <p:txBody>
          <a:bodyPr/>
          <a:lstStyle/>
          <a:p>
            <a:r>
              <a:rPr lang="en-US" sz="2800" dirty="0" smtClean="0">
                <a:latin typeface="Times New Roman" pitchFamily="18" charset="0"/>
                <a:cs typeface="Times New Roman" pitchFamily="18" charset="0"/>
              </a:rPr>
              <a:t>Unaffected by </a:t>
            </a:r>
            <a:r>
              <a:rPr lang="en-US" sz="2800" dirty="0" err="1" smtClean="0">
                <a:latin typeface="Times New Roman" pitchFamily="18" charset="0"/>
                <a:cs typeface="Times New Roman" pitchFamily="18" charset="0"/>
              </a:rPr>
              <a:t>vagal</a:t>
            </a:r>
            <a:r>
              <a:rPr lang="en-US" sz="2800" dirty="0" smtClean="0">
                <a:latin typeface="Times New Roman" pitchFamily="18" charset="0"/>
                <a:cs typeface="Times New Roman" pitchFamily="18" charset="0"/>
              </a:rPr>
              <a:t> maneuvers such as carotid sinus pressure or </a:t>
            </a:r>
            <a:r>
              <a:rPr lang="en-US" sz="2800" dirty="0" err="1" smtClean="0">
                <a:latin typeface="Times New Roman" pitchFamily="18" charset="0"/>
                <a:cs typeface="Times New Roman" pitchFamily="18" charset="0"/>
              </a:rPr>
              <a:t>valsalva</a:t>
            </a:r>
            <a:endParaRPr lang="en-US" sz="2800" dirty="0" smtClean="0">
              <a:latin typeface="Times New Roman" pitchFamily="18" charset="0"/>
              <a:cs typeface="Times New Roman" pitchFamily="18" charset="0"/>
            </a:endParaRPr>
          </a:p>
          <a:p>
            <a:pPr>
              <a:buNone/>
            </a:pP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May slow or block retrograde conduction.  </a:t>
            </a:r>
          </a:p>
          <a:p>
            <a:pPr>
              <a:buNone/>
            </a:pPr>
            <a:r>
              <a:rPr lang="en-US" sz="2800" dirty="0" smtClean="0">
                <a:latin typeface="Times New Roman" pitchFamily="18" charset="0"/>
                <a:cs typeface="Times New Roman" pitchFamily="18" charset="0"/>
              </a:rPr>
              <a:t>	Exposes AV dissociation  </a:t>
            </a:r>
          </a:p>
          <a:p>
            <a:pPr>
              <a:buNone/>
            </a:pPr>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	</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Regularity</a:t>
            </a:r>
            <a:endParaRPr lang="en-US" dirty="0"/>
          </a:p>
        </p:txBody>
      </p:sp>
      <p:sp>
        <p:nvSpPr>
          <p:cNvPr id="3" name="Content Placeholder 2"/>
          <p:cNvSpPr>
            <a:spLocks noGrp="1"/>
          </p:cNvSpPr>
          <p:nvPr>
            <p:ph idx="1"/>
          </p:nvPr>
        </p:nvSpPr>
        <p:spPr/>
        <p:txBody>
          <a:bodyPr/>
          <a:lstStyle/>
          <a:p>
            <a:pPr>
              <a:buNone/>
            </a:pPr>
            <a:endParaRPr lang="en-US" sz="2800" dirty="0" smtClean="0"/>
          </a:p>
          <a:p>
            <a:pPr>
              <a:buNone/>
            </a:pPr>
            <a:r>
              <a:rPr lang="en-US" sz="2800" dirty="0" smtClean="0"/>
              <a:t>	</a:t>
            </a:r>
          </a:p>
          <a:p>
            <a:pPr>
              <a:buNone/>
            </a:pPr>
            <a:r>
              <a:rPr lang="en-US" sz="2800" dirty="0" smtClean="0"/>
              <a:t>	</a:t>
            </a:r>
            <a:r>
              <a:rPr lang="en-US" sz="2800" dirty="0" smtClean="0">
                <a:latin typeface="Times New Roman" pitchFamily="18" charset="0"/>
                <a:cs typeface="Times New Roman" pitchFamily="18" charset="0"/>
              </a:rPr>
              <a:t>Marked irregularity of RR interval occurs in</a:t>
            </a:r>
          </a:p>
          <a:p>
            <a:pPr>
              <a:buNone/>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atrial</a:t>
            </a:r>
            <a:r>
              <a:rPr lang="en-US" sz="2800" dirty="0" smtClean="0">
                <a:latin typeface="Times New Roman" pitchFamily="18" charset="0"/>
                <a:cs typeface="Times New Roman" pitchFamily="18" charset="0"/>
              </a:rPr>
              <a:t> fibrillation (AF) with aberrant conduction and polymorphic VT</a:t>
            </a:r>
          </a:p>
          <a:p>
            <a:pPr>
              <a:buNone/>
            </a:pPr>
            <a:endParaRPr lang="en-US" sz="2800" dirty="0" smtClean="0"/>
          </a:p>
          <a:p>
            <a:pPr>
              <a:buNone/>
            </a:pPr>
            <a:r>
              <a:rPr lang="en-US" sz="2800" dirty="0" smtClean="0"/>
              <a:t>	</a:t>
            </a:r>
            <a:endParaRPr 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4400" dirty="0" smtClean="0"/>
              <a:t>ECG</a:t>
            </a:r>
            <a:endParaRPr lang="en-US" sz="4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 b/w </a:t>
            </a:r>
            <a:r>
              <a:rPr lang="en-US" dirty="0" err="1" smtClean="0"/>
              <a:t>svt</a:t>
            </a:r>
            <a:r>
              <a:rPr lang="en-US" dirty="0" smtClean="0"/>
              <a:t> </a:t>
            </a:r>
            <a:r>
              <a:rPr lang="en-US" dirty="0" err="1" smtClean="0"/>
              <a:t>vs</a:t>
            </a:r>
            <a:r>
              <a:rPr lang="en-US" dirty="0" smtClean="0"/>
              <a:t> </a:t>
            </a:r>
            <a:r>
              <a:rPr lang="en-US" dirty="0" err="1" smtClean="0"/>
              <a:t>vt</a:t>
            </a:r>
            <a:r>
              <a:rPr lang="en-US" dirty="0" smtClean="0"/>
              <a:t> </a:t>
            </a:r>
            <a:endParaRPr lang="en-US" dirty="0"/>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t>Relation of abnormal QRS with preceding atrial event-</a:t>
            </a:r>
          </a:p>
          <a:p>
            <a:pPr marL="514350" indent="-514350">
              <a:buNone/>
            </a:pPr>
            <a:r>
              <a:rPr lang="en-US" dirty="0" smtClean="0"/>
              <a:t>     QRS preceded by p normally reflects aberrant conduction.</a:t>
            </a:r>
          </a:p>
          <a:p>
            <a:pPr marL="514350" indent="-514350">
              <a:buNone/>
            </a:pPr>
            <a:r>
              <a:rPr lang="en-US" dirty="0" smtClean="0"/>
              <a:t>     if not present it represent ventricular ectopic.</a:t>
            </a:r>
          </a:p>
          <a:p>
            <a:pPr marL="514350" indent="-514350">
              <a:buNone/>
            </a:pPr>
            <a:r>
              <a:rPr lang="en-US" dirty="0" smtClean="0"/>
              <a:t>Drawback – AF, AV nodal, ventricular tachycardia with retrograde conduction. </a:t>
            </a:r>
          </a:p>
          <a:p>
            <a:pPr marL="514350" indent="-514350">
              <a:buNone/>
            </a:pPr>
            <a:r>
              <a:rPr lang="en-US" dirty="0" smtClean="0"/>
              <a:t>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r>
              <a:rPr lang="en-US" dirty="0" smtClean="0"/>
              <a:t>2. AV </a:t>
            </a:r>
            <a:r>
              <a:rPr lang="en-US" dirty="0"/>
              <a:t>dissociation</a:t>
            </a:r>
          </a:p>
        </p:txBody>
      </p:sp>
      <p:sp>
        <p:nvSpPr>
          <p:cNvPr id="14339" name="Rectangle 3"/>
          <p:cNvSpPr>
            <a:spLocks noGrp="1" noChangeArrowheads="1"/>
          </p:cNvSpPr>
          <p:nvPr>
            <p:ph idx="1"/>
          </p:nvPr>
        </p:nvSpPr>
        <p:spPr>
          <a:xfrm>
            <a:off x="457200" y="1600200"/>
            <a:ext cx="8229600" cy="4114800"/>
          </a:xfrm>
        </p:spPr>
        <p:txBody>
          <a:bodyPr>
            <a:normAutofit lnSpcReduction="10000"/>
          </a:bodyPr>
          <a:lstStyle/>
          <a:p>
            <a:pPr>
              <a:lnSpc>
                <a:spcPct val="80000"/>
              </a:lnSpc>
            </a:pPr>
            <a:r>
              <a:rPr lang="en-US" dirty="0">
                <a:latin typeface="Times New Roman" pitchFamily="18" charset="0"/>
                <a:cs typeface="Times New Roman" pitchFamily="18" charset="0"/>
              </a:rPr>
              <a:t>Is the most useful criteria</a:t>
            </a:r>
            <a:r>
              <a:rPr lang="en-US" dirty="0" smtClean="0">
                <a:latin typeface="Times New Roman" pitchFamily="18" charset="0"/>
                <a:cs typeface="Times New Roman" pitchFamily="18" charset="0"/>
              </a:rPr>
              <a:t>.</a:t>
            </a:r>
          </a:p>
          <a:p>
            <a:pPr>
              <a:lnSpc>
                <a:spcPct val="80000"/>
              </a:lnSpc>
            </a:pPr>
            <a:endParaRPr lang="en-US" dirty="0">
              <a:latin typeface="Times New Roman" pitchFamily="18" charset="0"/>
              <a:cs typeface="Times New Roman" pitchFamily="18" charset="0"/>
            </a:endParaRPr>
          </a:p>
          <a:p>
            <a:pPr>
              <a:lnSpc>
                <a:spcPct val="80000"/>
              </a:lnSpc>
            </a:pPr>
            <a:r>
              <a:rPr lang="en-US" dirty="0">
                <a:latin typeface="Times New Roman" pitchFamily="18" charset="0"/>
                <a:cs typeface="Times New Roman" pitchFamily="18" charset="0"/>
              </a:rPr>
              <a:t>Complete AVD is seen in 20-50% of all VTs and practically no SVTs</a:t>
            </a:r>
            <a:r>
              <a:rPr lang="en-US" dirty="0" smtClean="0">
                <a:latin typeface="Times New Roman" pitchFamily="18" charset="0"/>
                <a:cs typeface="Times New Roman" pitchFamily="18" charset="0"/>
              </a:rPr>
              <a:t>.</a:t>
            </a:r>
          </a:p>
          <a:p>
            <a:pPr>
              <a:lnSpc>
                <a:spcPct val="80000"/>
              </a:lnSpc>
              <a:buNone/>
            </a:pPr>
            <a:r>
              <a:rPr lang="en-US" dirty="0" smtClean="0">
                <a:latin typeface="Times New Roman" pitchFamily="18" charset="0"/>
                <a:cs typeface="Times New Roman" pitchFamily="18" charset="0"/>
              </a:rPr>
              <a:t> </a:t>
            </a:r>
          </a:p>
          <a:p>
            <a:pPr>
              <a:lnSpc>
                <a:spcPct val="80000"/>
              </a:lnSpc>
            </a:pPr>
            <a:r>
              <a:rPr lang="en-US" dirty="0">
                <a:latin typeface="Times New Roman" pitchFamily="18" charset="0"/>
                <a:cs typeface="Times New Roman" pitchFamily="18" charset="0"/>
              </a:rPr>
              <a:t>C</a:t>
            </a:r>
            <a:r>
              <a:rPr lang="en-US" dirty="0" smtClean="0">
                <a:latin typeface="Times New Roman" pitchFamily="18" charset="0"/>
                <a:cs typeface="Times New Roman" pitchFamily="18" charset="0"/>
              </a:rPr>
              <a:t>lue to </a:t>
            </a:r>
            <a:r>
              <a:rPr lang="en-US" dirty="0">
                <a:latin typeface="Times New Roman" pitchFamily="18" charset="0"/>
                <a:cs typeface="Times New Roman" pitchFamily="18" charset="0"/>
              </a:rPr>
              <a:t>presence of AVD is variation in QRS </a:t>
            </a:r>
            <a:r>
              <a:rPr lang="en-US" dirty="0" smtClean="0">
                <a:latin typeface="Times New Roman" pitchFamily="18" charset="0"/>
                <a:cs typeface="Times New Roman" pitchFamily="18" charset="0"/>
              </a:rPr>
              <a:t>amplitude (p </a:t>
            </a:r>
            <a:r>
              <a:rPr lang="en-US" dirty="0">
                <a:latin typeface="Times New Roman" pitchFamily="18" charset="0"/>
                <a:cs typeface="Times New Roman" pitchFamily="18" charset="0"/>
              </a:rPr>
              <a:t>on </a:t>
            </a:r>
            <a:r>
              <a:rPr lang="en-US" dirty="0" smtClean="0">
                <a:latin typeface="Times New Roman" pitchFamily="18" charset="0"/>
                <a:cs typeface="Times New Roman" pitchFamily="18" charset="0"/>
              </a:rPr>
              <a:t>QRS).</a:t>
            </a:r>
          </a:p>
          <a:p>
            <a:pPr>
              <a:lnSpc>
                <a:spcPct val="80000"/>
              </a:lnSpc>
            </a:pPr>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30% of VTs have 1:1 retrograde conduction. </a:t>
            </a:r>
          </a:p>
          <a:p>
            <a:endParaRPr lang="en-US" sz="2800" dirty="0" smtClean="0">
              <a:latin typeface="Times New Roman" pitchFamily="18" charset="0"/>
              <a:cs typeface="Times New Roman" pitchFamily="18" charset="0"/>
            </a:endParaRPr>
          </a:p>
          <a:p>
            <a:endParaRPr lang="en-US" sz="2000" dirty="0" smtClean="0"/>
          </a:p>
          <a:p>
            <a:pPr>
              <a:lnSpc>
                <a:spcPct val="80000"/>
              </a:lnSpc>
            </a:pPr>
            <a:endParaRPr 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1371600"/>
            <a:ext cx="8229600" cy="4953000"/>
          </a:xfrm>
        </p:spPr>
        <p:txBody>
          <a:bodyPr>
            <a:normAutofit lnSpcReduction="10000"/>
          </a:bodyPr>
          <a:lstStyle/>
          <a:p>
            <a:pPr>
              <a:buNone/>
            </a:pPr>
            <a:r>
              <a:rPr lang="en-US" sz="2400" dirty="0" smtClean="0"/>
              <a:t>3.</a:t>
            </a:r>
            <a:r>
              <a:rPr lang="en-US" dirty="0" smtClean="0"/>
              <a:t> Capture beat with normal or near normal QRS favors VT</a:t>
            </a:r>
          </a:p>
          <a:p>
            <a:pPr>
              <a:buNone/>
            </a:pPr>
            <a:r>
              <a:rPr lang="en-US" dirty="0" smtClean="0"/>
              <a:t>    </a:t>
            </a:r>
          </a:p>
          <a:p>
            <a:pPr>
              <a:buNone/>
            </a:pPr>
            <a:r>
              <a:rPr lang="en-US" dirty="0" smtClean="0"/>
              <a:t>4. Fusion complex –</a:t>
            </a:r>
          </a:p>
          <a:p>
            <a:pPr>
              <a:buFont typeface="Arial" pitchFamily="34" charset="0"/>
              <a:buChar char="•"/>
            </a:pPr>
            <a:r>
              <a:rPr lang="en-US" dirty="0" smtClean="0"/>
              <a:t>Best sign for VT.</a:t>
            </a:r>
          </a:p>
          <a:p>
            <a:pPr>
              <a:buFont typeface="Arial" pitchFamily="34" charset="0"/>
              <a:buChar char="•"/>
            </a:pPr>
            <a:r>
              <a:rPr lang="en-US" dirty="0" smtClean="0"/>
              <a:t>By activation of ventricles by  </a:t>
            </a:r>
            <a:r>
              <a:rPr lang="en-US" dirty="0" err="1" smtClean="0"/>
              <a:t>supraventricular</a:t>
            </a:r>
            <a:r>
              <a:rPr lang="en-US" dirty="0" smtClean="0"/>
              <a:t> and  ventricular impulse.</a:t>
            </a:r>
          </a:p>
          <a:p>
            <a:pPr>
              <a:buFont typeface="Arial" pitchFamily="34" charset="0"/>
              <a:buChar char="•"/>
            </a:pPr>
            <a:r>
              <a:rPr lang="en-US" dirty="0" smtClean="0"/>
              <a:t>Imply presence of AVD (seen during slow </a:t>
            </a:r>
            <a:r>
              <a:rPr lang="en-US" dirty="0" err="1" smtClean="0"/>
              <a:t>tachycardias</a:t>
            </a:r>
            <a:r>
              <a:rPr lang="en-US" dirty="0" smtClean="0"/>
              <a:t>).</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a:t>
            </a:r>
            <a:r>
              <a:rPr lang="en-US" dirty="0" smtClean="0"/>
              <a:t>. Characteristic of QRS appearances</a:t>
            </a:r>
            <a:endParaRPr lang="en-US" dirty="0"/>
          </a:p>
        </p:txBody>
      </p:sp>
      <p:sp>
        <p:nvSpPr>
          <p:cNvPr id="3" name="Content Placeholder 2"/>
          <p:cNvSpPr>
            <a:spLocks noGrp="1"/>
          </p:cNvSpPr>
          <p:nvPr>
            <p:ph idx="1"/>
          </p:nvPr>
        </p:nvSpPr>
        <p:spPr/>
        <p:txBody>
          <a:bodyPr>
            <a:normAutofit lnSpcReduction="10000"/>
          </a:bodyPr>
          <a:lstStyle/>
          <a:p>
            <a:r>
              <a:rPr lang="en-US" dirty="0" smtClean="0"/>
              <a:t>During a normally conducted beat right ventricle does not participate in initial ventricular depolarization</a:t>
            </a:r>
          </a:p>
          <a:p>
            <a:r>
              <a:rPr lang="en-US" dirty="0" smtClean="0"/>
              <a:t> Aberrant ventricular conduction is mostly RBBB pattern</a:t>
            </a:r>
          </a:p>
          <a:p>
            <a:r>
              <a:rPr lang="en-US" dirty="0" smtClean="0"/>
              <a:t>So initial portion of the QRS complex is not affected by RBBB aberration because conduction is occurring normally as LBB is unaffected.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WQRS TACHYCARDIA CAUSES</a:t>
            </a:r>
            <a:endParaRPr lang="en-US" dirty="0"/>
          </a:p>
        </p:txBody>
      </p:sp>
      <p:sp>
        <p:nvSpPr>
          <p:cNvPr id="3" name="Content Placeholder 2"/>
          <p:cNvSpPr>
            <a:spLocks noGrp="1"/>
          </p:cNvSpPr>
          <p:nvPr>
            <p:ph idx="1"/>
          </p:nvPr>
        </p:nvSpPr>
        <p:spPr/>
        <p:txBody>
          <a:bodyPr>
            <a:normAutofit fontScale="92500" lnSpcReduction="10000"/>
          </a:bodyPr>
          <a:lstStyle/>
          <a:p>
            <a:pPr lvl="1"/>
            <a:r>
              <a:rPr lang="en-US" dirty="0">
                <a:latin typeface="Times New Roman" pitchFamily="18" charset="0"/>
                <a:cs typeface="Times New Roman" pitchFamily="18" charset="0"/>
              </a:rPr>
              <a:t>V</a:t>
            </a:r>
            <a:r>
              <a:rPr lang="en-US" dirty="0" smtClean="0">
                <a:latin typeface="Times New Roman" pitchFamily="18" charset="0"/>
                <a:cs typeface="Times New Roman" pitchFamily="18" charset="0"/>
              </a:rPr>
              <a:t>entricular tachycardia</a:t>
            </a:r>
          </a:p>
          <a:p>
            <a:pPr lvl="1"/>
            <a:r>
              <a:rPr lang="en-US" dirty="0" err="1" smtClean="0">
                <a:latin typeface="Times New Roman" pitchFamily="18" charset="0"/>
                <a:cs typeface="Times New Roman" pitchFamily="18" charset="0"/>
              </a:rPr>
              <a:t>Antidromic</a:t>
            </a:r>
            <a:r>
              <a:rPr lang="en-US" dirty="0" smtClean="0">
                <a:latin typeface="Times New Roman" pitchFamily="18" charset="0"/>
                <a:cs typeface="Times New Roman" pitchFamily="18" charset="0"/>
              </a:rPr>
              <a:t> reciprocating tachycardia </a:t>
            </a:r>
          </a:p>
          <a:p>
            <a:pPr lvl="1"/>
            <a:r>
              <a:rPr lang="en-US" dirty="0" err="1" smtClean="0">
                <a:latin typeface="Times New Roman" pitchFamily="18" charset="0"/>
                <a:cs typeface="Times New Roman" pitchFamily="18" charset="0"/>
              </a:rPr>
              <a:t>Supraventricular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tachycardias</a:t>
            </a:r>
            <a:r>
              <a:rPr lang="en-US" dirty="0" smtClean="0">
                <a:latin typeface="Times New Roman" pitchFamily="18" charset="0"/>
                <a:cs typeface="Times New Roman" pitchFamily="18" charset="0"/>
              </a:rPr>
              <a:t> with </a:t>
            </a:r>
            <a:r>
              <a:rPr lang="en-US" dirty="0" err="1" smtClean="0">
                <a:latin typeface="Times New Roman" pitchFamily="18" charset="0"/>
                <a:cs typeface="Times New Roman" pitchFamily="18" charset="0"/>
              </a:rPr>
              <a:t>anterograde</a:t>
            </a:r>
            <a:r>
              <a:rPr lang="en-US" dirty="0" smtClean="0">
                <a:latin typeface="Times New Roman" pitchFamily="18" charset="0"/>
                <a:cs typeface="Times New Roman" pitchFamily="18" charset="0"/>
              </a:rPr>
              <a:t> conduction over an accessory pathway into ventricular myocardium.</a:t>
            </a:r>
          </a:p>
          <a:p>
            <a:pPr lvl="1"/>
            <a:r>
              <a:rPr lang="en-US" dirty="0" err="1" smtClean="0">
                <a:latin typeface="Times New Roman" pitchFamily="18" charset="0"/>
                <a:cs typeface="Times New Roman" pitchFamily="18" charset="0"/>
              </a:rPr>
              <a:t>Supraventricular</a:t>
            </a:r>
            <a:r>
              <a:rPr lang="en-US" dirty="0" smtClean="0">
                <a:latin typeface="Times New Roman" pitchFamily="18" charset="0"/>
                <a:cs typeface="Times New Roman" pitchFamily="18" charset="0"/>
              </a:rPr>
              <a:t> tachycardia with aberrancy.</a:t>
            </a:r>
          </a:p>
          <a:p>
            <a:pPr lvl="1"/>
            <a:r>
              <a:rPr lang="en-US" dirty="0" err="1" smtClean="0">
                <a:latin typeface="Times New Roman" pitchFamily="18" charset="0"/>
                <a:cs typeface="Times New Roman" pitchFamily="18" charset="0"/>
              </a:rPr>
              <a:t>Orthodromic</a:t>
            </a:r>
            <a:r>
              <a:rPr lang="en-US" dirty="0" smtClean="0">
                <a:latin typeface="Times New Roman" pitchFamily="18" charset="0"/>
                <a:cs typeface="Times New Roman" pitchFamily="18" charset="0"/>
              </a:rPr>
              <a:t> reciprocating tachycardia  with BBB</a:t>
            </a:r>
          </a:p>
          <a:p>
            <a:pPr lvl="1"/>
            <a:r>
              <a:rPr lang="en-US" dirty="0" smtClean="0">
                <a:latin typeface="Times New Roman" pitchFamily="18" charset="0"/>
                <a:cs typeface="Times New Roman" pitchFamily="18" charset="0"/>
              </a:rPr>
              <a:t>Tachycardia using </a:t>
            </a:r>
            <a:r>
              <a:rPr lang="en-US" dirty="0" err="1" smtClean="0">
                <a:latin typeface="Times New Roman" pitchFamily="18" charset="0"/>
                <a:cs typeface="Times New Roman" pitchFamily="18" charset="0"/>
              </a:rPr>
              <a:t>nodo</a:t>
            </a:r>
            <a:r>
              <a:rPr lang="en-US" dirty="0" smtClean="0">
                <a:latin typeface="Times New Roman" pitchFamily="18" charset="0"/>
                <a:cs typeface="Times New Roman" pitchFamily="18" charset="0"/>
              </a:rPr>
              <a:t> or </a:t>
            </a:r>
            <a:r>
              <a:rPr lang="en-US" dirty="0" err="1" smtClean="0">
                <a:latin typeface="Times New Roman" pitchFamily="18" charset="0"/>
                <a:cs typeface="Times New Roman" pitchFamily="18" charset="0"/>
              </a:rPr>
              <a:t>atrio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fasicular</a:t>
            </a:r>
            <a:r>
              <a:rPr lang="en-US" dirty="0" smtClean="0">
                <a:latin typeface="Times New Roman" pitchFamily="18" charset="0"/>
                <a:cs typeface="Times New Roman" pitchFamily="18" charset="0"/>
              </a:rPr>
              <a:t> fibers</a:t>
            </a:r>
          </a:p>
          <a:p>
            <a:pPr lvl="1"/>
            <a:r>
              <a:rPr lang="en-US" dirty="0" smtClean="0">
                <a:latin typeface="Times New Roman" pitchFamily="18" charset="0"/>
                <a:cs typeface="Times New Roman" pitchFamily="18" charset="0"/>
              </a:rPr>
              <a:t>Reciprocating tachycardia with </a:t>
            </a:r>
            <a:r>
              <a:rPr lang="en-US" dirty="0" err="1" smtClean="0">
                <a:latin typeface="Times New Roman" pitchFamily="18" charset="0"/>
                <a:cs typeface="Times New Roman" pitchFamily="18" charset="0"/>
              </a:rPr>
              <a:t>anterograde</a:t>
            </a:r>
            <a:r>
              <a:rPr lang="en-US" dirty="0" smtClean="0">
                <a:latin typeface="Times New Roman" pitchFamily="18" charset="0"/>
                <a:cs typeface="Times New Roman" pitchFamily="18" charset="0"/>
              </a:rPr>
              <a:t> conduction over one AP and retrograde over other AP</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RBBB</a:t>
            </a:r>
            <a:endParaRPr lang="en-US" dirty="0"/>
          </a:p>
        </p:txBody>
      </p:sp>
      <p:sp>
        <p:nvSpPr>
          <p:cNvPr id="3" name="Content Placeholder 2"/>
          <p:cNvSpPr>
            <a:spLocks noGrp="1"/>
          </p:cNvSpPr>
          <p:nvPr>
            <p:ph idx="1"/>
          </p:nvPr>
        </p:nvSpPr>
        <p:spPr/>
        <p:txBody>
          <a:bodyPr>
            <a:normAutofit/>
          </a:bodyPr>
          <a:lstStyle/>
          <a:p>
            <a:r>
              <a:rPr lang="en-US" dirty="0" smtClean="0"/>
              <a:t>QRS  complex of RBBB characteristically has </a:t>
            </a:r>
            <a:r>
              <a:rPr lang="en-US" dirty="0" err="1" smtClean="0"/>
              <a:t>triphasic</a:t>
            </a:r>
            <a:r>
              <a:rPr lang="en-US" dirty="0" smtClean="0"/>
              <a:t> configuration </a:t>
            </a:r>
            <a:r>
              <a:rPr lang="en-US" dirty="0" err="1" smtClean="0"/>
              <a:t>rsR</a:t>
            </a:r>
            <a:r>
              <a:rPr lang="en-US" dirty="0" smtClean="0"/>
              <a:t> in lead V1 and q RS in V6</a:t>
            </a:r>
          </a:p>
          <a:p>
            <a:r>
              <a:rPr lang="en-US" dirty="0" smtClean="0"/>
              <a:t>While VPC have </a:t>
            </a:r>
            <a:r>
              <a:rPr lang="en-US" dirty="0" err="1" smtClean="0"/>
              <a:t>monophasic</a:t>
            </a:r>
            <a:r>
              <a:rPr lang="en-US" dirty="0" smtClean="0"/>
              <a:t> or </a:t>
            </a:r>
            <a:r>
              <a:rPr lang="en-US" dirty="0" err="1" smtClean="0"/>
              <a:t>diphasic</a:t>
            </a:r>
            <a:r>
              <a:rPr lang="en-US" dirty="0" smtClean="0"/>
              <a:t> configuration in lead V1 or V6 with dominantly downward or upward deflection.</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normAutofit/>
          </a:bodyPr>
          <a:lstStyle/>
          <a:p>
            <a:r>
              <a:rPr lang="en-US" sz="4000" dirty="0" smtClean="0"/>
              <a:t>LEAD V1 and V6</a:t>
            </a:r>
            <a:endParaRPr lang="en-US" sz="4000" dirty="0"/>
          </a:p>
        </p:txBody>
      </p:sp>
      <p:sp>
        <p:nvSpPr>
          <p:cNvPr id="10243" name="Rectangle 3"/>
          <p:cNvSpPr>
            <a:spLocks noGrp="1" noChangeArrowheads="1"/>
          </p:cNvSpPr>
          <p:nvPr>
            <p:ph idx="1"/>
          </p:nvPr>
        </p:nvSpPr>
        <p:spPr/>
        <p:txBody>
          <a:bodyPr>
            <a:normAutofit/>
          </a:bodyPr>
          <a:lstStyle/>
          <a:p>
            <a:pPr>
              <a:lnSpc>
                <a:spcPct val="80000"/>
              </a:lnSpc>
              <a:buNone/>
            </a:pPr>
            <a:endParaRPr lang="en-US" sz="2800" dirty="0"/>
          </a:p>
          <a:p>
            <a:pPr>
              <a:lnSpc>
                <a:spcPct val="80000"/>
              </a:lnSpc>
            </a:pPr>
            <a:r>
              <a:rPr lang="en-US" sz="2800" dirty="0"/>
              <a:t>If  with RBBB pattern</a:t>
            </a:r>
            <a:r>
              <a:rPr lang="en-US" sz="2800" dirty="0" smtClean="0"/>
              <a:t>:</a:t>
            </a:r>
          </a:p>
          <a:p>
            <a:pPr>
              <a:lnSpc>
                <a:spcPct val="80000"/>
              </a:lnSpc>
            </a:pPr>
            <a:endParaRPr lang="en-US" sz="2800" dirty="0" smtClean="0"/>
          </a:p>
          <a:p>
            <a:pPr>
              <a:lnSpc>
                <a:spcPct val="80000"/>
              </a:lnSpc>
              <a:buNone/>
            </a:pPr>
            <a:r>
              <a:rPr lang="en-US" sz="2800" dirty="0" smtClean="0"/>
              <a:t>   In </a:t>
            </a:r>
            <a:r>
              <a:rPr lang="en-US" sz="2800" dirty="0"/>
              <a:t>V1</a:t>
            </a:r>
            <a:r>
              <a:rPr lang="en-US" sz="2800" dirty="0" smtClean="0"/>
              <a:t>:</a:t>
            </a:r>
          </a:p>
          <a:p>
            <a:pPr>
              <a:lnSpc>
                <a:spcPct val="80000"/>
              </a:lnSpc>
              <a:buNone/>
            </a:pPr>
            <a:r>
              <a:rPr lang="en-US" sz="2800" dirty="0" smtClean="0"/>
              <a:t>    </a:t>
            </a:r>
            <a:r>
              <a:rPr lang="en-US" sz="2800" dirty="0" smtClean="0">
                <a:solidFill>
                  <a:srgbClr val="FFFF00"/>
                </a:solidFill>
              </a:rPr>
              <a:t>During </a:t>
            </a:r>
            <a:r>
              <a:rPr lang="en-US" sz="2800" dirty="0">
                <a:solidFill>
                  <a:srgbClr val="FFFF00"/>
                </a:solidFill>
              </a:rPr>
              <a:t>aberration </a:t>
            </a:r>
            <a:r>
              <a:rPr lang="en-US" sz="2800" dirty="0"/>
              <a:t>there is no change in initial portion of QRS so </a:t>
            </a:r>
            <a:r>
              <a:rPr lang="en-US" sz="2800" dirty="0" smtClean="0"/>
              <a:t>we </a:t>
            </a:r>
            <a:r>
              <a:rPr lang="en-US" sz="2800" dirty="0"/>
              <a:t>see </a:t>
            </a:r>
            <a:r>
              <a:rPr lang="en-US" sz="2800" dirty="0" smtClean="0"/>
              <a:t>r S r</a:t>
            </a:r>
            <a:r>
              <a:rPr lang="en-US" sz="2800" dirty="0"/>
              <a:t>’ </a:t>
            </a:r>
            <a:r>
              <a:rPr lang="en-US" sz="2800" dirty="0" smtClean="0"/>
              <a:t>, r </a:t>
            </a:r>
            <a:r>
              <a:rPr lang="en-US" sz="2800" dirty="0" err="1" smtClean="0"/>
              <a:t>R</a:t>
            </a:r>
            <a:r>
              <a:rPr lang="en-US" sz="2800" dirty="0"/>
              <a:t>’ , </a:t>
            </a:r>
            <a:r>
              <a:rPr lang="en-US" sz="2800" dirty="0" err="1"/>
              <a:t>rsr</a:t>
            </a:r>
            <a:r>
              <a:rPr lang="en-US" sz="2800" dirty="0"/>
              <a:t>’ or </a:t>
            </a:r>
            <a:r>
              <a:rPr lang="en-US" sz="2800" dirty="0" smtClean="0"/>
              <a:t>r SR’.  </a:t>
            </a:r>
          </a:p>
          <a:p>
            <a:pPr>
              <a:lnSpc>
                <a:spcPct val="80000"/>
              </a:lnSpc>
              <a:buNone/>
            </a:pPr>
            <a:endParaRPr lang="en-US" sz="2800" dirty="0" smtClean="0"/>
          </a:p>
          <a:p>
            <a:pPr>
              <a:lnSpc>
                <a:spcPct val="80000"/>
              </a:lnSpc>
              <a:buNone/>
            </a:pPr>
            <a:r>
              <a:rPr lang="en-US" sz="2800" dirty="0" smtClean="0"/>
              <a:t>     </a:t>
            </a:r>
            <a:r>
              <a:rPr lang="en-US" sz="2800" dirty="0" smtClean="0">
                <a:solidFill>
                  <a:srgbClr val="FFFF00"/>
                </a:solidFill>
              </a:rPr>
              <a:t>During VT</a:t>
            </a:r>
            <a:r>
              <a:rPr lang="en-US" sz="2800" dirty="0" smtClean="0"/>
              <a:t> </a:t>
            </a:r>
            <a:r>
              <a:rPr lang="en-US" sz="2800" dirty="0" err="1" smtClean="0"/>
              <a:t>monophasic</a:t>
            </a:r>
            <a:r>
              <a:rPr lang="en-US" sz="2800" dirty="0" smtClean="0"/>
              <a:t> R wave, broad (&gt; 30 </a:t>
            </a:r>
            <a:r>
              <a:rPr lang="en-US" sz="2800" dirty="0" err="1" smtClean="0"/>
              <a:t>msec</a:t>
            </a:r>
            <a:r>
              <a:rPr lang="en-US" sz="2800" dirty="0" smtClean="0"/>
              <a:t>) R  followed by terminal negative QRS and  </a:t>
            </a:r>
            <a:r>
              <a:rPr lang="en-US" sz="2800" dirty="0" err="1" smtClean="0"/>
              <a:t>qR.</a:t>
            </a:r>
            <a:r>
              <a:rPr lang="en-US" sz="2800" dirty="0" smtClean="0"/>
              <a:t> </a:t>
            </a:r>
            <a:endParaRPr lang="en-US"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RBBB V6</a:t>
            </a:r>
            <a:br>
              <a:rPr lang="en-US" dirty="0" smtClean="0"/>
            </a:br>
            <a:endParaRPr lang="en-US" dirty="0"/>
          </a:p>
        </p:txBody>
      </p:sp>
      <p:sp>
        <p:nvSpPr>
          <p:cNvPr id="3" name="Content Placeholder 2"/>
          <p:cNvSpPr>
            <a:spLocks noGrp="1"/>
          </p:cNvSpPr>
          <p:nvPr>
            <p:ph idx="1"/>
          </p:nvPr>
        </p:nvSpPr>
        <p:spPr/>
        <p:txBody>
          <a:bodyPr/>
          <a:lstStyle/>
          <a:p>
            <a:r>
              <a:rPr lang="en-US" dirty="0" smtClean="0"/>
              <a:t> In V6 :During</a:t>
            </a:r>
            <a:r>
              <a:rPr lang="en-US" b="1" dirty="0" smtClean="0"/>
              <a:t> </a:t>
            </a:r>
            <a:r>
              <a:rPr lang="en-US" b="1" dirty="0" smtClean="0">
                <a:solidFill>
                  <a:srgbClr val="FFFF00"/>
                </a:solidFill>
              </a:rPr>
              <a:t>aberration</a:t>
            </a:r>
            <a:r>
              <a:rPr lang="en-US" dirty="0" smtClean="0"/>
              <a:t> q Rs, Rs or RS (with R/S ratio &gt;1 i.e. r &gt; s)</a:t>
            </a:r>
            <a:r>
              <a:rPr lang="en-US" dirty="0" smtClean="0">
                <a:solidFill>
                  <a:srgbClr val="FFFF00"/>
                </a:solidFill>
              </a:rPr>
              <a:t> reflecting ventricular activation over the LBB</a:t>
            </a:r>
            <a:r>
              <a:rPr lang="en-US" dirty="0" smtClean="0"/>
              <a:t>.</a:t>
            </a:r>
          </a:p>
          <a:p>
            <a:r>
              <a:rPr lang="en-US" dirty="0" smtClean="0"/>
              <a:t> In </a:t>
            </a:r>
            <a:r>
              <a:rPr lang="en-US" dirty="0" smtClean="0">
                <a:solidFill>
                  <a:srgbClr val="FFFF00"/>
                </a:solidFill>
              </a:rPr>
              <a:t>VT</a:t>
            </a:r>
            <a:r>
              <a:rPr lang="en-US" dirty="0" smtClean="0"/>
              <a:t> we may see r S, </a:t>
            </a:r>
            <a:r>
              <a:rPr lang="en-US" dirty="0" err="1" smtClean="0"/>
              <a:t>Qrs</a:t>
            </a:r>
            <a:r>
              <a:rPr lang="en-US" dirty="0" smtClean="0"/>
              <a:t> , QS or QR or </a:t>
            </a:r>
            <a:r>
              <a:rPr lang="en-US" dirty="0" err="1" smtClean="0"/>
              <a:t>monophasic</a:t>
            </a:r>
            <a:r>
              <a:rPr lang="en-US" dirty="0" smtClean="0"/>
              <a:t> R wave. If RS pattern is present R/S less than 1 i.e. r&lt;s .</a:t>
            </a:r>
            <a:endParaRPr lang="en-US" dirty="0"/>
          </a:p>
        </p:txBody>
      </p:sp>
      <p:pic>
        <p:nvPicPr>
          <p:cNvPr id="4" name="Picture 4" descr="1"/>
          <p:cNvPicPr>
            <a:picLocks noChangeAspect="1" noChangeArrowheads="1"/>
          </p:cNvPicPr>
          <p:nvPr/>
        </p:nvPicPr>
        <p:blipFill>
          <a:blip r:embed="rId2"/>
          <a:srcRect t="23571" b="42757"/>
          <a:stretch>
            <a:fillRect/>
          </a:stretch>
        </p:blipFill>
        <p:spPr bwMode="auto">
          <a:xfrm>
            <a:off x="1828800" y="5105400"/>
            <a:ext cx="5334000" cy="17526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LBBB </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Left bundle branch mediates ventricular depolarization during normally conducted complex so LBBB would be expected to cause Change in initial vector.</a:t>
            </a:r>
          </a:p>
          <a:p>
            <a:r>
              <a:rPr lang="en-US" dirty="0" smtClean="0"/>
              <a:t>But there is rapid penetration of LV His-Purkinje system even in presence of LBBB so initial vector forces preserved.</a:t>
            </a:r>
          </a:p>
          <a:p>
            <a:r>
              <a:rPr lang="en-US" dirty="0" smtClean="0"/>
              <a:t>So during </a:t>
            </a:r>
            <a:r>
              <a:rPr lang="en-US" dirty="0" smtClean="0">
                <a:solidFill>
                  <a:srgbClr val="FFFF00"/>
                </a:solidFill>
              </a:rPr>
              <a:t>LBBB aberration</a:t>
            </a:r>
            <a:r>
              <a:rPr lang="en-US" dirty="0" smtClean="0"/>
              <a:t> either r S or QS is present  in V1 but in either case with rapid initial forces (narrow r wave and rapid, smooth descent to the nadir of S wave)</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LBBB V1</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solidFill>
                  <a:srgbClr val="FFFF00"/>
                </a:solidFill>
              </a:rPr>
              <a:t>In VT</a:t>
            </a:r>
            <a:r>
              <a:rPr lang="en-US" dirty="0" smtClean="0"/>
              <a:t> lead V1 (and also V2) shows: </a:t>
            </a:r>
          </a:p>
          <a:p>
            <a:r>
              <a:rPr lang="en-US" dirty="0" smtClean="0"/>
              <a:t>An initially positive QRS with positivity measuring more than 30 </a:t>
            </a:r>
            <a:r>
              <a:rPr lang="en-US" dirty="0" err="1" smtClean="0"/>
              <a:t>mseconds</a:t>
            </a:r>
            <a:endParaRPr lang="en-US" dirty="0" smtClean="0"/>
          </a:p>
          <a:p>
            <a:r>
              <a:rPr lang="en-US" dirty="0" smtClean="0"/>
              <a:t> Slurring or notching of the </a:t>
            </a:r>
            <a:r>
              <a:rPr lang="en-US" dirty="0" err="1" smtClean="0"/>
              <a:t>downstroke</a:t>
            </a:r>
            <a:r>
              <a:rPr lang="en-US" dirty="0" smtClean="0"/>
              <a:t> of the S wave</a:t>
            </a:r>
          </a:p>
          <a:p>
            <a:r>
              <a:rPr lang="en-US" dirty="0" smtClean="0"/>
              <a:t>An interval between the beginning of the QRS and the nadir of the S wave of 70 </a:t>
            </a:r>
            <a:r>
              <a:rPr lang="en-US" dirty="0" err="1" smtClean="0"/>
              <a:t>mseconds</a:t>
            </a:r>
            <a:r>
              <a:rPr lang="en-US" dirty="0" smtClean="0"/>
              <a:t> or more</a:t>
            </a:r>
            <a:endParaRPr lang="en-US" dirty="0"/>
          </a:p>
        </p:txBody>
      </p:sp>
      <p:pic>
        <p:nvPicPr>
          <p:cNvPr id="6" name="Picture 2"/>
          <p:cNvPicPr>
            <a:picLocks noGrp="1" noChangeAspect="1" noChangeArrowheads="1"/>
          </p:cNvPicPr>
          <p:nvPr>
            <p:ph sz="half" idx="2"/>
          </p:nvPr>
        </p:nvPicPr>
        <p:blipFill>
          <a:blip r:embed="rId2"/>
          <a:srcRect l="62264" t="10743" r="3774" b="18783"/>
          <a:stretch>
            <a:fillRect/>
          </a:stretch>
        </p:blipFill>
        <p:spPr bwMode="auto">
          <a:xfrm>
            <a:off x="5105400" y="1676400"/>
            <a:ext cx="3429000" cy="4191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LBBB SHAPE</a:t>
            </a:r>
            <a:endParaRPr lang="en-US" dirty="0"/>
          </a:p>
        </p:txBody>
      </p:sp>
      <p:sp>
        <p:nvSpPr>
          <p:cNvPr id="5" name="Content Placeholder 4"/>
          <p:cNvSpPr>
            <a:spLocks noGrp="1"/>
          </p:cNvSpPr>
          <p:nvPr>
            <p:ph idx="1"/>
          </p:nvPr>
        </p:nvSpPr>
        <p:spPr/>
        <p:txBody>
          <a:bodyPr/>
          <a:lstStyle/>
          <a:p>
            <a:r>
              <a:rPr lang="en-US" dirty="0" smtClean="0"/>
              <a:t> In V6 :In</a:t>
            </a:r>
            <a:r>
              <a:rPr lang="en-US" dirty="0" smtClean="0">
                <a:solidFill>
                  <a:srgbClr val="FFFF00"/>
                </a:solidFill>
              </a:rPr>
              <a:t> aberrancy</a:t>
            </a:r>
            <a:r>
              <a:rPr lang="en-US" dirty="0" smtClean="0"/>
              <a:t> there is no initial Q wave and we see RR’ or </a:t>
            </a:r>
            <a:r>
              <a:rPr lang="en-US" dirty="0" err="1" smtClean="0"/>
              <a:t>monophasic</a:t>
            </a:r>
            <a:r>
              <a:rPr lang="en-US" dirty="0" smtClean="0"/>
              <a:t> R. </a:t>
            </a:r>
          </a:p>
          <a:p>
            <a:r>
              <a:rPr lang="en-US" dirty="0" smtClean="0"/>
              <a:t>During </a:t>
            </a:r>
            <a:r>
              <a:rPr lang="en-US" dirty="0" smtClean="0">
                <a:solidFill>
                  <a:srgbClr val="FFFF00"/>
                </a:solidFill>
              </a:rPr>
              <a:t>VT</a:t>
            </a:r>
            <a:r>
              <a:rPr lang="en-US" dirty="0" smtClean="0"/>
              <a:t> common patterns are QR ,QS ,Q r S or </a:t>
            </a:r>
            <a:r>
              <a:rPr lang="en-US" dirty="0" err="1" smtClean="0"/>
              <a:t>Rr</a:t>
            </a:r>
            <a:r>
              <a:rPr lang="en-US" dirty="0" smtClean="0"/>
              <a:t>’</a:t>
            </a:r>
          </a:p>
          <a:p>
            <a:pPr>
              <a:buNone/>
            </a:pPr>
            <a:endParaRPr lang="en-US" dirty="0"/>
          </a:p>
        </p:txBody>
      </p:sp>
      <p:pic>
        <p:nvPicPr>
          <p:cNvPr id="7" name="Picture 4" descr="5"/>
          <p:cNvPicPr>
            <a:picLocks noChangeAspect="1" noChangeArrowheads="1"/>
          </p:cNvPicPr>
          <p:nvPr/>
        </p:nvPicPr>
        <p:blipFill>
          <a:blip r:embed="rId2"/>
          <a:srcRect l="59302" t="22951" r="23256" b="40984"/>
          <a:stretch>
            <a:fillRect/>
          </a:stretch>
        </p:blipFill>
        <p:spPr bwMode="auto">
          <a:xfrm>
            <a:off x="2133600" y="3581400"/>
            <a:ext cx="3962400" cy="25908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600200"/>
            <a:ext cx="1600200" cy="4247317"/>
          </a:xfrm>
          <a:prstGeom prst="rect">
            <a:avLst/>
          </a:prstGeom>
        </p:spPr>
        <p:txBody>
          <a:bodyPr wrap="square">
            <a:spAutoFit/>
          </a:bodyPr>
          <a:lstStyle/>
          <a:p>
            <a:r>
              <a:rPr lang="en-US" dirty="0" smtClean="0"/>
              <a:t>Normal</a:t>
            </a:r>
          </a:p>
          <a:p>
            <a:r>
              <a:rPr lang="en-US" dirty="0" smtClean="0"/>
              <a:t>conduction</a:t>
            </a:r>
          </a:p>
          <a:p>
            <a:endParaRPr lang="en-US" dirty="0" smtClean="0"/>
          </a:p>
          <a:p>
            <a:endParaRPr lang="en-US" dirty="0" smtClean="0"/>
          </a:p>
          <a:p>
            <a:endParaRPr lang="en-US" dirty="0" smtClean="0"/>
          </a:p>
          <a:p>
            <a:endParaRPr lang="en-US" dirty="0" smtClean="0"/>
          </a:p>
          <a:p>
            <a:endParaRPr lang="en-US" dirty="0" smtClean="0"/>
          </a:p>
          <a:p>
            <a:r>
              <a:rPr lang="en-US" dirty="0" smtClean="0"/>
              <a:t>SVT with</a:t>
            </a:r>
          </a:p>
          <a:p>
            <a:r>
              <a:rPr lang="en-US" dirty="0" smtClean="0"/>
              <a:t>aberration</a:t>
            </a:r>
          </a:p>
          <a:p>
            <a:endParaRPr lang="en-US" dirty="0" smtClean="0"/>
          </a:p>
          <a:p>
            <a:endParaRPr lang="en-US" dirty="0" smtClean="0"/>
          </a:p>
          <a:p>
            <a:endParaRPr lang="en-US" dirty="0" smtClean="0"/>
          </a:p>
          <a:p>
            <a:endParaRPr lang="en-US" dirty="0" smtClean="0"/>
          </a:p>
          <a:p>
            <a:endParaRPr lang="en-US" dirty="0" smtClean="0"/>
          </a:p>
          <a:p>
            <a:r>
              <a:rPr lang="en-US" dirty="0" smtClean="0"/>
              <a:t>VT</a:t>
            </a:r>
            <a:endParaRPr lang="en-US" dirty="0"/>
          </a:p>
        </p:txBody>
      </p:sp>
      <p:pic>
        <p:nvPicPr>
          <p:cNvPr id="1027" name="Picture 3"/>
          <p:cNvPicPr>
            <a:picLocks noGrp="1" noChangeAspect="1" noChangeArrowheads="1"/>
          </p:cNvPicPr>
          <p:nvPr>
            <p:ph idx="4294967295"/>
          </p:nvPr>
        </p:nvPicPr>
        <p:blipFill>
          <a:blip r:embed="rId2"/>
          <a:srcRect/>
          <a:stretch>
            <a:fillRect/>
          </a:stretch>
        </p:blipFill>
        <p:spPr bwMode="auto">
          <a:xfrm>
            <a:off x="1066800" y="1676400"/>
            <a:ext cx="7500937" cy="4525963"/>
          </a:xfrm>
          <a:prstGeom prst="rect">
            <a:avLst/>
          </a:prstGeom>
          <a:noFill/>
          <a:ln w="9525">
            <a:noFill/>
            <a:miter lim="800000"/>
            <a:headEnd/>
            <a:tailEnd/>
          </a:ln>
          <a:effectLst/>
        </p:spPr>
      </p:pic>
      <p:sp>
        <p:nvSpPr>
          <p:cNvPr id="13" name="Rectangle 12"/>
          <p:cNvSpPr/>
          <p:nvPr/>
        </p:nvSpPr>
        <p:spPr>
          <a:xfrm>
            <a:off x="1371600" y="1143000"/>
            <a:ext cx="6781800" cy="369332"/>
          </a:xfrm>
          <a:prstGeom prst="rect">
            <a:avLst/>
          </a:prstGeom>
        </p:spPr>
        <p:txBody>
          <a:bodyPr wrap="square">
            <a:spAutoFit/>
          </a:bodyPr>
          <a:lstStyle/>
          <a:p>
            <a:r>
              <a:rPr lang="en-US" dirty="0" smtClean="0"/>
              <a:t>V1                                                                                                     V6</a:t>
            </a:r>
            <a:endParaRPr lang="en-US" dirty="0"/>
          </a:p>
        </p:txBody>
      </p:sp>
      <p:sp>
        <p:nvSpPr>
          <p:cNvPr id="14" name="Rectangle 13"/>
          <p:cNvSpPr/>
          <p:nvPr/>
        </p:nvSpPr>
        <p:spPr>
          <a:xfrm>
            <a:off x="1143000" y="6248400"/>
            <a:ext cx="7315200" cy="369332"/>
          </a:xfrm>
          <a:prstGeom prst="rect">
            <a:avLst/>
          </a:prstGeom>
        </p:spPr>
        <p:txBody>
          <a:bodyPr wrap="square">
            <a:spAutoFit/>
          </a:bodyPr>
          <a:lstStyle/>
          <a:p>
            <a:r>
              <a:rPr lang="en-US" dirty="0" smtClean="0"/>
              <a:t>              LBBB                      RBBB                         LBBB                             RBBB</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6. Presence of QR complexes</a:t>
            </a:r>
            <a:br>
              <a:rPr lang="en-US" i="1" dirty="0" smtClean="0"/>
            </a:br>
            <a:endParaRPr lang="en-US" dirty="0"/>
          </a:p>
        </p:txBody>
      </p:sp>
      <p:sp>
        <p:nvSpPr>
          <p:cNvPr id="3" name="Content Placeholder 2"/>
          <p:cNvSpPr>
            <a:spLocks noGrp="1"/>
          </p:cNvSpPr>
          <p:nvPr>
            <p:ph idx="1"/>
          </p:nvPr>
        </p:nvSpPr>
        <p:spPr/>
        <p:txBody>
          <a:bodyPr>
            <a:normAutofit lnSpcReduction="10000"/>
          </a:bodyPr>
          <a:lstStyle/>
          <a:p>
            <a:r>
              <a:rPr lang="en-US" dirty="0" err="1" smtClean="0"/>
              <a:t>Coumel</a:t>
            </a:r>
            <a:r>
              <a:rPr lang="en-US" dirty="0" smtClean="0"/>
              <a:t> </a:t>
            </a:r>
            <a:r>
              <a:rPr lang="en-US" dirty="0"/>
              <a:t>and </a:t>
            </a:r>
            <a:r>
              <a:rPr lang="en-US" dirty="0" smtClean="0"/>
              <a:t>colleagues found significance </a:t>
            </a:r>
            <a:r>
              <a:rPr lang="en-US" dirty="0"/>
              <a:t>of a QR (but not a QS) </a:t>
            </a:r>
            <a:r>
              <a:rPr lang="en-US" dirty="0" smtClean="0"/>
              <a:t>complex.</a:t>
            </a:r>
          </a:p>
          <a:p>
            <a:endParaRPr lang="en-US" dirty="0" smtClean="0"/>
          </a:p>
          <a:p>
            <a:r>
              <a:rPr lang="en-US" dirty="0" smtClean="0"/>
              <a:t>Presence </a:t>
            </a:r>
            <a:r>
              <a:rPr lang="en-US" dirty="0"/>
              <a:t>indicates a scar </a:t>
            </a:r>
            <a:r>
              <a:rPr lang="en-US" dirty="0" smtClean="0"/>
              <a:t>in myocardium usually </a:t>
            </a:r>
            <a:r>
              <a:rPr lang="en-US" dirty="0"/>
              <a:t>caused by myocardial infarction</a:t>
            </a:r>
            <a:r>
              <a:rPr lang="en-US" dirty="0" smtClean="0"/>
              <a:t>.</a:t>
            </a:r>
          </a:p>
          <a:p>
            <a:endParaRPr lang="en-US" dirty="0" smtClean="0"/>
          </a:p>
          <a:p>
            <a:r>
              <a:rPr lang="en-US" dirty="0" smtClean="0"/>
              <a:t>QR complexes during VT are present in approximately 40% of VTs after myocardial infarction.</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PSEUDO Q WAVE</a:t>
            </a:r>
            <a:endParaRPr lang="en-US" dirty="0"/>
          </a:p>
        </p:txBody>
      </p:sp>
      <p:sp>
        <p:nvSpPr>
          <p:cNvPr id="3" name="Content Placeholder 2"/>
          <p:cNvSpPr>
            <a:spLocks noGrp="1"/>
          </p:cNvSpPr>
          <p:nvPr>
            <p:ph idx="1"/>
          </p:nvPr>
        </p:nvSpPr>
        <p:spPr/>
        <p:txBody>
          <a:bodyPr>
            <a:normAutofit/>
          </a:bodyPr>
          <a:lstStyle/>
          <a:p>
            <a:r>
              <a:rPr lang="en-US" dirty="0" smtClean="0"/>
              <a:t>Some cases of dilated cardiomyopathy  may have Q waves during VT</a:t>
            </a:r>
          </a:p>
          <a:p>
            <a:r>
              <a:rPr lang="en-US" dirty="0" smtClean="0"/>
              <a:t>It rarely occur in some SVT-As (such AV nodal reentry with retrograde P wave deforming onset of QRS, mimicking a Q wave)</a:t>
            </a:r>
          </a:p>
          <a:p>
            <a:r>
              <a:rPr lang="en-US" dirty="0" smtClean="0"/>
              <a:t> </a:t>
            </a:r>
            <a:r>
              <a:rPr lang="en-US" dirty="0" err="1" smtClean="0"/>
              <a:t>Preexcited</a:t>
            </a:r>
            <a:r>
              <a:rPr lang="en-US" dirty="0" smtClean="0"/>
              <a:t> tachycardia in which a posterior AV connection is used for ventricular activation (resulting in pseudo inferior Q waves)</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0" dirty="0" smtClean="0"/>
              <a:t>7. Concordance</a:t>
            </a:r>
            <a:endParaRPr lang="en-US" sz="3600" dirty="0"/>
          </a:p>
        </p:txBody>
      </p:sp>
      <p:sp>
        <p:nvSpPr>
          <p:cNvPr id="3" name="Content Placeholder 2"/>
          <p:cNvSpPr>
            <a:spLocks noGrp="1"/>
          </p:cNvSpPr>
          <p:nvPr>
            <p:ph idx="1"/>
          </p:nvPr>
        </p:nvSpPr>
        <p:spPr/>
        <p:txBody>
          <a:bodyPr>
            <a:normAutofit lnSpcReduction="10000"/>
          </a:bodyPr>
          <a:lstStyle/>
          <a:p>
            <a:r>
              <a:rPr lang="en-US" sz="2800" dirty="0" smtClean="0">
                <a:latin typeface="Times New Roman" pitchFamily="18" charset="0"/>
                <a:cs typeface="Times New Roman" pitchFamily="18" charset="0"/>
              </a:rPr>
              <a:t>Concordance is present when the QRS complexes in all six </a:t>
            </a:r>
            <a:r>
              <a:rPr lang="en-US" sz="2800" dirty="0" err="1" smtClean="0">
                <a:latin typeface="Times New Roman" pitchFamily="18" charset="0"/>
                <a:cs typeface="Times New Roman" pitchFamily="18" charset="0"/>
              </a:rPr>
              <a:t>precordial</a:t>
            </a:r>
            <a:r>
              <a:rPr lang="en-US" sz="2800" dirty="0" smtClean="0">
                <a:latin typeface="Times New Roman" pitchFamily="18" charset="0"/>
                <a:cs typeface="Times New Roman" pitchFamily="18" charset="0"/>
              </a:rPr>
              <a:t> leads (V1 through V6) are </a:t>
            </a:r>
            <a:r>
              <a:rPr lang="en-US" sz="2800" dirty="0" err="1" smtClean="0">
                <a:latin typeface="Times New Roman" pitchFamily="18" charset="0"/>
                <a:cs typeface="Times New Roman" pitchFamily="18" charset="0"/>
              </a:rPr>
              <a:t>monophasic</a:t>
            </a:r>
            <a:r>
              <a:rPr lang="en-US" sz="2800" dirty="0" smtClean="0">
                <a:latin typeface="Times New Roman" pitchFamily="18" charset="0"/>
                <a:cs typeface="Times New Roman" pitchFamily="18" charset="0"/>
              </a:rPr>
              <a:t> with the same polarity. </a:t>
            </a:r>
          </a:p>
          <a:p>
            <a:pPr>
              <a:buNone/>
            </a:pP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Either  -entirely positive with tall, </a:t>
            </a:r>
            <a:r>
              <a:rPr lang="en-US" sz="2800" dirty="0" err="1" smtClean="0">
                <a:latin typeface="Times New Roman" pitchFamily="18" charset="0"/>
                <a:cs typeface="Times New Roman" pitchFamily="18" charset="0"/>
              </a:rPr>
              <a:t>monophasic</a:t>
            </a:r>
            <a:r>
              <a:rPr lang="en-US" sz="2800" dirty="0" smtClean="0">
                <a:latin typeface="Times New Roman" pitchFamily="18" charset="0"/>
                <a:cs typeface="Times New Roman" pitchFamily="18" charset="0"/>
              </a:rPr>
              <a:t> R waves or entirely negative with deep </a:t>
            </a:r>
            <a:r>
              <a:rPr lang="en-US" sz="2800" dirty="0" err="1" smtClean="0">
                <a:latin typeface="Times New Roman" pitchFamily="18" charset="0"/>
                <a:cs typeface="Times New Roman" pitchFamily="18" charset="0"/>
              </a:rPr>
              <a:t>monophasic</a:t>
            </a:r>
            <a:r>
              <a:rPr lang="en-US" sz="2800" dirty="0" smtClean="0">
                <a:latin typeface="Times New Roman" pitchFamily="18" charset="0"/>
                <a:cs typeface="Times New Roman" pitchFamily="18" charset="0"/>
              </a:rPr>
              <a:t> QS complexes. </a:t>
            </a:r>
          </a:p>
          <a:p>
            <a:pPr>
              <a:buNone/>
            </a:pP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If any of the six leads has a biphasic QRS (</a:t>
            </a:r>
            <a:r>
              <a:rPr lang="en-US" sz="2800" dirty="0" err="1" smtClean="0">
                <a:latin typeface="Times New Roman" pitchFamily="18" charset="0"/>
                <a:cs typeface="Times New Roman" pitchFamily="18" charset="0"/>
              </a:rPr>
              <a:t>qR</a:t>
            </a:r>
            <a:r>
              <a:rPr lang="en-US" sz="2800" dirty="0" smtClean="0">
                <a:latin typeface="Times New Roman" pitchFamily="18" charset="0"/>
                <a:cs typeface="Times New Roman" pitchFamily="18" charset="0"/>
              </a:rPr>
              <a:t> or RS complexes) concordance is not present.</a:t>
            </a:r>
          </a:p>
          <a:p>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err="1"/>
              <a:t>Hyperkalemia</a:t>
            </a:r>
            <a:endParaRPr lang="en-US" dirty="0"/>
          </a:p>
          <a:p>
            <a:r>
              <a:rPr lang="en-US" dirty="0" err="1"/>
              <a:t>Hypermagnesemia</a:t>
            </a:r>
            <a:endParaRPr lang="en-US" dirty="0"/>
          </a:p>
          <a:p>
            <a:r>
              <a:rPr lang="en-US" dirty="0"/>
              <a:t>Pacemaker-generated beat</a:t>
            </a:r>
          </a:p>
          <a:p>
            <a:r>
              <a:rPr lang="en-US" dirty="0"/>
              <a:t>Hypothermia</a:t>
            </a:r>
          </a:p>
          <a:p>
            <a:r>
              <a:rPr lang="en-US" dirty="0"/>
              <a:t>Drug Toxicities (</a:t>
            </a:r>
            <a:r>
              <a:rPr lang="en-US" dirty="0" err="1"/>
              <a:t>tricyclic</a:t>
            </a:r>
            <a:r>
              <a:rPr lang="en-US" dirty="0"/>
              <a:t> antidepressants, cocaine,</a:t>
            </a:r>
          </a:p>
          <a:p>
            <a:r>
              <a:rPr lang="en-US" dirty="0" err="1"/>
              <a:t>phenothiazines</a:t>
            </a:r>
            <a:r>
              <a:rPr lang="en-US" dirty="0"/>
              <a:t>, lithium, </a:t>
            </a:r>
            <a:r>
              <a:rPr lang="en-US" dirty="0" err="1"/>
              <a:t>diphenhydramine</a:t>
            </a:r>
            <a:r>
              <a:rPr lang="en-US" dirty="0"/>
              <a:t>, or other </a:t>
            </a:r>
            <a:r>
              <a:rPr lang="en-US" dirty="0" smtClean="0"/>
              <a:t>drugs having </a:t>
            </a:r>
            <a:r>
              <a:rPr lang="en-US" dirty="0"/>
              <a:t>sodium channel blockade or </a:t>
            </a:r>
            <a:r>
              <a:rPr lang="en-US" dirty="0" err="1"/>
              <a:t>quinidine</a:t>
            </a:r>
            <a:r>
              <a:rPr lang="en-US" dirty="0"/>
              <a:t>-like effects</a:t>
            </a:r>
            <a:r>
              <a:rPr lang="en-US" dirty="0" smtClean="0"/>
              <a:t>)</a:t>
            </a:r>
            <a:endParaRPr lang="en-US" dirty="0"/>
          </a:p>
          <a:p>
            <a:r>
              <a:rPr lang="en-US" dirty="0" smtClean="0"/>
              <a:t>ECG artifact</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Concordance</a:t>
            </a:r>
            <a:endParaRPr lang="en-US" dirty="0"/>
          </a:p>
        </p:txBody>
      </p:sp>
      <p:sp>
        <p:nvSpPr>
          <p:cNvPr id="3" name="Content Placeholder 2"/>
          <p:cNvSpPr>
            <a:spLocks noGrp="1"/>
          </p:cNvSpPr>
          <p:nvPr>
            <p:ph idx="1"/>
          </p:nvPr>
        </p:nvSpPr>
        <p:spPr/>
        <p:txBody>
          <a:bodyPr>
            <a:normAutofit/>
          </a:bodyPr>
          <a:lstStyle/>
          <a:p>
            <a:r>
              <a:rPr lang="en-US" dirty="0" smtClean="0"/>
              <a:t>Negative concordance is diagnostic for a VT arising in the apical area of the heart .</a:t>
            </a:r>
          </a:p>
          <a:p>
            <a:r>
              <a:rPr lang="en-US" dirty="0" smtClean="0"/>
              <a:t> Positive concordance means that ventricular activation starts left </a:t>
            </a:r>
            <a:r>
              <a:rPr lang="en-US" dirty="0" err="1" smtClean="0"/>
              <a:t>posteriorly</a:t>
            </a:r>
            <a:r>
              <a:rPr lang="en-US" dirty="0" smtClean="0"/>
              <a:t>.</a:t>
            </a:r>
          </a:p>
          <a:p>
            <a:r>
              <a:rPr lang="en-US" dirty="0" smtClean="0"/>
              <a:t>Positive concordance can be found either in VT originating in left posterior wall or during </a:t>
            </a:r>
            <a:r>
              <a:rPr lang="en-US" dirty="0" err="1" smtClean="0"/>
              <a:t>tachycardias</a:t>
            </a:r>
            <a:r>
              <a:rPr lang="en-US" dirty="0" smtClean="0"/>
              <a:t> using a left posterior accessory AV pathway for AV conduction.</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Concordance</a:t>
            </a:r>
            <a:endParaRPr lang="en-US" dirty="0"/>
          </a:p>
        </p:txBody>
      </p:sp>
      <p:sp>
        <p:nvSpPr>
          <p:cNvPr id="3" name="Content Placeholder 2"/>
          <p:cNvSpPr>
            <a:spLocks noGrp="1"/>
          </p:cNvSpPr>
          <p:nvPr>
            <p:ph idx="1"/>
          </p:nvPr>
        </p:nvSpPr>
        <p:spPr/>
        <p:txBody>
          <a:bodyPr/>
          <a:lstStyle/>
          <a:p>
            <a:r>
              <a:rPr lang="en-US" dirty="0" smtClean="0"/>
              <a:t>Specificity of a concordant pattern for VT is high (greater than 90%), its sensitivity is low </a:t>
            </a:r>
          </a:p>
          <a:p>
            <a:r>
              <a:rPr lang="en-US" dirty="0" smtClean="0"/>
              <a:t>Concordance is observed in only </a:t>
            </a:r>
            <a:r>
              <a:rPr lang="en-US" dirty="0" err="1" smtClean="0"/>
              <a:t>apoximately</a:t>
            </a:r>
            <a:r>
              <a:rPr lang="en-US" dirty="0" smtClean="0"/>
              <a:t> 20% of all VTs, equally divided between positive and negative patterns.</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concordance</a:t>
            </a:r>
            <a:endParaRPr lang="en-US" dirty="0"/>
          </a:p>
        </p:txBody>
      </p:sp>
      <p:pic>
        <p:nvPicPr>
          <p:cNvPr id="34819" name="Picture 3"/>
          <p:cNvPicPr>
            <a:picLocks noChangeAspect="1" noChangeArrowheads="1"/>
          </p:cNvPicPr>
          <p:nvPr/>
        </p:nvPicPr>
        <p:blipFill>
          <a:blip r:embed="rId2"/>
          <a:srcRect/>
          <a:stretch>
            <a:fillRect/>
          </a:stretch>
        </p:blipFill>
        <p:spPr bwMode="auto">
          <a:xfrm>
            <a:off x="5562600" y="4572000"/>
            <a:ext cx="3581400" cy="2286000"/>
          </a:xfrm>
          <a:prstGeom prst="rect">
            <a:avLst/>
          </a:prstGeom>
          <a:noFill/>
          <a:ln w="9525">
            <a:noFill/>
            <a:miter lim="800000"/>
            <a:headEnd/>
            <a:tailEnd/>
          </a:ln>
          <a:effectLst/>
        </p:spPr>
      </p:pic>
      <p:pic>
        <p:nvPicPr>
          <p:cNvPr id="44034" name="Picture 2"/>
          <p:cNvPicPr>
            <a:picLocks noGrp="1" noChangeAspect="1" noChangeArrowheads="1"/>
          </p:cNvPicPr>
          <p:nvPr>
            <p:ph idx="1"/>
          </p:nvPr>
        </p:nvPicPr>
        <p:blipFill>
          <a:blip r:embed="rId3"/>
          <a:srcRect/>
          <a:stretch>
            <a:fillRect/>
          </a:stretch>
        </p:blipFill>
        <p:spPr bwMode="auto">
          <a:xfrm>
            <a:off x="381000" y="1295400"/>
            <a:ext cx="8458200" cy="2962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concordance</a:t>
            </a:r>
            <a:endParaRPr lang="en-US" dirty="0"/>
          </a:p>
        </p:txBody>
      </p:sp>
      <p:pic>
        <p:nvPicPr>
          <p:cNvPr id="35843" name="Picture 3"/>
          <p:cNvPicPr>
            <a:picLocks noChangeAspect="1" noChangeArrowheads="1"/>
          </p:cNvPicPr>
          <p:nvPr/>
        </p:nvPicPr>
        <p:blipFill>
          <a:blip r:embed="rId2"/>
          <a:srcRect/>
          <a:stretch>
            <a:fillRect/>
          </a:stretch>
        </p:blipFill>
        <p:spPr bwMode="auto">
          <a:xfrm>
            <a:off x="6248400" y="4648200"/>
            <a:ext cx="2362200" cy="2057400"/>
          </a:xfrm>
          <a:prstGeom prst="rect">
            <a:avLst/>
          </a:prstGeom>
          <a:noFill/>
          <a:ln w="9525">
            <a:noFill/>
            <a:miter lim="800000"/>
            <a:headEnd/>
            <a:tailEnd/>
          </a:ln>
          <a:effectLst/>
        </p:spPr>
      </p:pic>
      <p:pic>
        <p:nvPicPr>
          <p:cNvPr id="43010" name="Picture 2"/>
          <p:cNvPicPr>
            <a:picLocks noGrp="1" noChangeAspect="1" noChangeArrowheads="1"/>
          </p:cNvPicPr>
          <p:nvPr>
            <p:ph idx="1"/>
          </p:nvPr>
        </p:nvPicPr>
        <p:blipFill>
          <a:blip r:embed="rId3"/>
          <a:srcRect/>
          <a:stretch>
            <a:fillRect/>
          </a:stretch>
        </p:blipFill>
        <p:spPr bwMode="auto">
          <a:xfrm>
            <a:off x="457200" y="1295400"/>
            <a:ext cx="8229600" cy="3162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Concordance of limb leads</a:t>
            </a:r>
            <a:endParaRPr lang="en-US" dirty="0"/>
          </a:p>
        </p:txBody>
      </p:sp>
      <p:sp>
        <p:nvSpPr>
          <p:cNvPr id="3" name="Content Placeholder 2"/>
          <p:cNvSpPr>
            <a:spLocks noGrp="1"/>
          </p:cNvSpPr>
          <p:nvPr>
            <p:ph idx="1"/>
          </p:nvPr>
        </p:nvSpPr>
        <p:spPr/>
        <p:txBody>
          <a:bodyPr/>
          <a:lstStyle/>
          <a:p>
            <a:r>
              <a:rPr lang="en-US" dirty="0" smtClean="0"/>
              <a:t>Presence of predominantly negative QRS complexes in leads 1, 2 and 3 also suggested as a criterion for diagnosing VT.</a:t>
            </a:r>
          </a:p>
          <a:p>
            <a:r>
              <a:rPr lang="en-US" dirty="0" smtClean="0"/>
              <a:t> This is another way of describing rightward superior axis</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0" dirty="0" smtClean="0"/>
              <a:t>8. Axis</a:t>
            </a:r>
            <a:endParaRPr lang="en-US" sz="3600" dirty="0"/>
          </a:p>
        </p:txBody>
      </p:sp>
      <p:sp>
        <p:nvSpPr>
          <p:cNvPr id="3" name="Content Placeholder 2"/>
          <p:cNvSpPr>
            <a:spLocks noGrp="1"/>
          </p:cNvSpPr>
          <p:nvPr>
            <p:ph idx="1"/>
          </p:nvPr>
        </p:nvSpPr>
        <p:spPr>
          <a:xfrm>
            <a:off x="457200" y="1600200"/>
            <a:ext cx="8229600" cy="5867400"/>
          </a:xfrm>
        </p:spPr>
        <p:txBody>
          <a:bodyPr>
            <a:normAutofit fontScale="40000" lnSpcReduction="20000"/>
          </a:bodyPr>
          <a:lstStyle/>
          <a:p>
            <a:r>
              <a:rPr lang="en-US" sz="6700" dirty="0" smtClean="0">
                <a:latin typeface="Times New Roman" pitchFamily="18" charset="0"/>
                <a:cs typeface="Times New Roman" pitchFamily="18" charset="0"/>
              </a:rPr>
              <a:t>A right superior axis (axis from -90 to ±180º)-  “northwest" axis strongly suggests VT . </a:t>
            </a:r>
          </a:p>
          <a:p>
            <a:endParaRPr lang="en-US" sz="6700" dirty="0" smtClean="0">
              <a:latin typeface="Times New Roman" pitchFamily="18" charset="0"/>
              <a:cs typeface="Times New Roman" pitchFamily="18" charset="0"/>
            </a:endParaRPr>
          </a:p>
          <a:p>
            <a:r>
              <a:rPr lang="en-US" sz="6700" dirty="0" smtClean="0">
                <a:latin typeface="Times New Roman" pitchFamily="18" charset="0"/>
                <a:cs typeface="Times New Roman" pitchFamily="18" charset="0"/>
              </a:rPr>
              <a:t>Compared to axis during sinus rhythm, axis shift during the WCT of more than 40º suggests VT .</a:t>
            </a:r>
          </a:p>
          <a:p>
            <a:pPr>
              <a:buNone/>
            </a:pPr>
            <a:endParaRPr lang="en-US" sz="6700" dirty="0" smtClean="0">
              <a:latin typeface="Times New Roman" pitchFamily="18" charset="0"/>
              <a:cs typeface="Times New Roman" pitchFamily="18" charset="0"/>
            </a:endParaRPr>
          </a:p>
          <a:p>
            <a:r>
              <a:rPr lang="en-US" sz="6700" dirty="0" smtClean="0">
                <a:latin typeface="Times New Roman" pitchFamily="18" charset="0"/>
                <a:cs typeface="Times New Roman" pitchFamily="18" charset="0"/>
              </a:rPr>
              <a:t>In a patient with a RBBB-like WCT, QRS axis to left of -30º suggests VT.  </a:t>
            </a:r>
          </a:p>
          <a:p>
            <a:pPr>
              <a:buNone/>
            </a:pPr>
            <a:endParaRPr lang="en-US" sz="6700" dirty="0" smtClean="0">
              <a:latin typeface="Times New Roman" pitchFamily="18" charset="0"/>
              <a:cs typeface="Times New Roman" pitchFamily="18" charset="0"/>
            </a:endParaRPr>
          </a:p>
          <a:p>
            <a:r>
              <a:rPr lang="en-US" sz="6700" dirty="0" smtClean="0">
                <a:latin typeface="Times New Roman" pitchFamily="18" charset="0"/>
                <a:cs typeface="Times New Roman" pitchFamily="18" charset="0"/>
              </a:rPr>
              <a:t>In a patient with an LBBB-like WCT, a QRS axis to right of +90º suggests VT . </a:t>
            </a:r>
          </a:p>
          <a:p>
            <a:pPr>
              <a:buNone/>
            </a:pPr>
            <a:endParaRPr lang="en-US" sz="67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9. QRS duration</a:t>
            </a:r>
            <a:br>
              <a:rPr lang="en-US" dirty="0" smtClean="0"/>
            </a:br>
            <a:endParaRPr lang="en-US" dirty="0"/>
          </a:p>
        </p:txBody>
      </p:sp>
      <p:sp>
        <p:nvSpPr>
          <p:cNvPr id="3" name="Content Placeholder 2"/>
          <p:cNvSpPr>
            <a:spLocks noGrp="1"/>
          </p:cNvSpPr>
          <p:nvPr>
            <p:ph idx="1"/>
          </p:nvPr>
        </p:nvSpPr>
        <p:spPr/>
        <p:txBody>
          <a:bodyPr>
            <a:normAutofit fontScale="92500"/>
          </a:bodyPr>
          <a:lstStyle/>
          <a:p>
            <a:r>
              <a:rPr lang="en-US" dirty="0" smtClean="0"/>
              <a:t>QRS </a:t>
            </a:r>
            <a:r>
              <a:rPr lang="en-US" dirty="0"/>
              <a:t>complex width of &gt;0.14 sec </a:t>
            </a:r>
            <a:r>
              <a:rPr lang="en-US" dirty="0" smtClean="0"/>
              <a:t>with right </a:t>
            </a:r>
            <a:r>
              <a:rPr lang="en-US" dirty="0"/>
              <a:t>bundle branch block morphology </a:t>
            </a:r>
            <a:r>
              <a:rPr lang="en-US" dirty="0" smtClean="0"/>
              <a:t>are suggestive of VT.</a:t>
            </a:r>
          </a:p>
          <a:p>
            <a:r>
              <a:rPr lang="en-US" dirty="0" smtClean="0"/>
              <a:t> </a:t>
            </a:r>
            <a:r>
              <a:rPr lang="en-US" dirty="0"/>
              <a:t>QRS </a:t>
            </a:r>
            <a:r>
              <a:rPr lang="en-US" dirty="0" smtClean="0"/>
              <a:t>complex width </a:t>
            </a:r>
            <a:r>
              <a:rPr lang="en-US" dirty="0"/>
              <a:t>of &gt;0.16 sec with left bundle branch </a:t>
            </a:r>
            <a:r>
              <a:rPr lang="en-US" dirty="0" smtClean="0"/>
              <a:t>block morphology are suggestive of VT.</a:t>
            </a:r>
          </a:p>
          <a:p>
            <a:r>
              <a:rPr lang="en-US" dirty="0" smtClean="0"/>
              <a:t>A QRS duration &lt;140 </a:t>
            </a:r>
            <a:r>
              <a:rPr lang="en-US" dirty="0" err="1" smtClean="0"/>
              <a:t>msec</a:t>
            </a:r>
            <a:r>
              <a:rPr lang="en-US" dirty="0" smtClean="0"/>
              <a:t> does not exclude VT</a:t>
            </a:r>
          </a:p>
          <a:p>
            <a:pPr>
              <a:buNone/>
            </a:pPr>
            <a:r>
              <a:rPr lang="en-US" dirty="0" smtClean="0"/>
              <a:t>   ( VT originating from the septum may be associated with a relatively narrow QRS complex)</a:t>
            </a:r>
          </a:p>
          <a:p>
            <a:endParaRPr lang="en-US" dirty="0"/>
          </a:p>
          <a:p>
            <a:endParaRPr lang="en-US"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An SVT can have a QRS width of more </a:t>
            </a:r>
            <a:r>
              <a:rPr lang="en-US" dirty="0" smtClean="0"/>
              <a:t>than 0.14 </a:t>
            </a:r>
            <a:r>
              <a:rPr lang="en-US" dirty="0"/>
              <a:t>(RBBB) or 0.16 (LBBB) </a:t>
            </a:r>
            <a:r>
              <a:rPr lang="en-US" dirty="0" smtClean="0"/>
              <a:t>seconds-</a:t>
            </a:r>
          </a:p>
          <a:p>
            <a:pPr marL="514350" indent="-514350">
              <a:buFont typeface="+mj-lt"/>
              <a:buAutoNum type="arabicPeriod"/>
            </a:pPr>
            <a:r>
              <a:rPr lang="en-US" dirty="0" smtClean="0"/>
              <a:t>    In </a:t>
            </a:r>
            <a:r>
              <a:rPr lang="en-US" dirty="0"/>
              <a:t>presence of </a:t>
            </a:r>
            <a:r>
              <a:rPr lang="en-US" dirty="0" smtClean="0"/>
              <a:t>preexistent BBB in </a:t>
            </a:r>
            <a:r>
              <a:rPr lang="en-US" dirty="0"/>
              <a:t>elderly with fibrosis </a:t>
            </a:r>
            <a:r>
              <a:rPr lang="en-US" dirty="0" smtClean="0"/>
              <a:t>in bundle </a:t>
            </a:r>
            <a:r>
              <a:rPr lang="en-US" dirty="0"/>
              <a:t>branch system and ventricular </a:t>
            </a:r>
            <a:r>
              <a:rPr lang="en-US" dirty="0" smtClean="0"/>
              <a:t>myocardium</a:t>
            </a:r>
          </a:p>
          <a:p>
            <a:pPr marL="514350" indent="-514350">
              <a:buFont typeface="+mj-lt"/>
              <a:buAutoNum type="arabicPeriod"/>
            </a:pPr>
            <a:r>
              <a:rPr lang="en-US" dirty="0" smtClean="0"/>
              <a:t>    When </a:t>
            </a:r>
            <a:r>
              <a:rPr lang="en-US" dirty="0"/>
              <a:t>during SVT AV </a:t>
            </a:r>
            <a:r>
              <a:rPr lang="en-US" dirty="0" smtClean="0"/>
              <a:t>conduction occurs </a:t>
            </a:r>
            <a:r>
              <a:rPr lang="en-US" dirty="0"/>
              <a:t>over an accessory AV </a:t>
            </a:r>
            <a:r>
              <a:rPr lang="en-US" dirty="0" smtClean="0"/>
              <a:t>pathway</a:t>
            </a:r>
          </a:p>
          <a:p>
            <a:pPr marL="514350" indent="-514350">
              <a:buFont typeface="+mj-lt"/>
              <a:buAutoNum type="arabicPeriod"/>
            </a:pPr>
            <a:r>
              <a:rPr lang="en-US" dirty="0" smtClean="0"/>
              <a:t>    When class </a:t>
            </a:r>
            <a:r>
              <a:rPr lang="en-US" dirty="0"/>
              <a:t>IC drugs (especially </a:t>
            </a:r>
            <a:r>
              <a:rPr lang="en-US" dirty="0" err="1"/>
              <a:t>flecainide</a:t>
            </a:r>
            <a:r>
              <a:rPr lang="en-US" dirty="0" smtClean="0"/>
              <a:t>), </a:t>
            </a:r>
            <a:r>
              <a:rPr lang="en-US" dirty="0" err="1" smtClean="0"/>
              <a:t>hyperkelemia</a:t>
            </a:r>
            <a:r>
              <a:rPr lang="en-US" dirty="0" smtClean="0"/>
              <a:t> are present </a:t>
            </a:r>
            <a:r>
              <a:rPr lang="en-US" dirty="0"/>
              <a:t>during SVT.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r>
              <a:rPr lang="en-US" dirty="0" smtClean="0"/>
              <a:t>OTHER IMPORTANT POINTS</a:t>
            </a:r>
            <a:endParaRPr lang="en-US" dirty="0"/>
          </a:p>
        </p:txBody>
      </p:sp>
      <p:sp>
        <p:nvSpPr>
          <p:cNvPr id="16387" name="Rectangle 3"/>
          <p:cNvSpPr>
            <a:spLocks noGrp="1" noChangeArrowheads="1"/>
          </p:cNvSpPr>
          <p:nvPr>
            <p:ph type="body" idx="1"/>
          </p:nvPr>
        </p:nvSpPr>
        <p:spPr/>
        <p:txBody>
          <a:bodyPr>
            <a:normAutofit/>
          </a:bodyPr>
          <a:lstStyle/>
          <a:p>
            <a:r>
              <a:rPr lang="en-US" sz="3600" dirty="0"/>
              <a:t>WCT with QRS narrower than NSR is strongly in favor of VT</a:t>
            </a:r>
            <a:r>
              <a:rPr lang="en-US" sz="3600" dirty="0" smtClean="0"/>
              <a:t>.</a:t>
            </a:r>
          </a:p>
          <a:p>
            <a:endParaRPr lang="en-US" sz="3600" dirty="0" smtClean="0"/>
          </a:p>
          <a:p>
            <a:endParaRPr lang="en-US" sz="3600" dirty="0"/>
          </a:p>
          <a:p>
            <a:r>
              <a:rPr lang="en-US" sz="3600" dirty="0" err="1"/>
              <a:t>Contralateral</a:t>
            </a:r>
            <a:r>
              <a:rPr lang="en-US" sz="3600" dirty="0"/>
              <a:t> BBB in NSR and WCT strongly suggests VT.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ALGORITHMS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lvl="1" indent="-342900" algn="ctr" rtl="0">
              <a:spcBef>
                <a:spcPct val="0"/>
              </a:spcBef>
              <a:buFont typeface="+mj-lt"/>
              <a:buAutoNum type="arabicPeriod"/>
            </a:pPr>
            <a:r>
              <a:rPr lang="en-US" sz="3600" dirty="0" err="1" smtClean="0">
                <a:solidFill>
                  <a:schemeClr val="tx1"/>
                </a:solidFill>
                <a:latin typeface="Times New Roman" pitchFamily="18" charset="0"/>
                <a:cs typeface="Times New Roman" pitchFamily="18" charset="0"/>
              </a:rPr>
              <a:t>Antidromic</a:t>
            </a:r>
            <a:r>
              <a:rPr lang="en-US" sz="3600" dirty="0" smtClean="0">
                <a:solidFill>
                  <a:schemeClr val="tx1"/>
                </a:solidFill>
                <a:latin typeface="Times New Roman" pitchFamily="18" charset="0"/>
                <a:cs typeface="Times New Roman" pitchFamily="18" charset="0"/>
              </a:rPr>
              <a:t> tachycardia</a:t>
            </a:r>
            <a:r>
              <a:rPr lang="en-US" dirty="0" smtClean="0">
                <a:latin typeface="Times New Roman" pitchFamily="18" charset="0"/>
                <a:cs typeface="Times New Roman" pitchFamily="18" charset="0"/>
              </a:rPr>
              <a:t> </a:t>
            </a:r>
            <a:br>
              <a:rPr lang="en-US"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p:txBody>
          <a:bodyPr>
            <a:normAutofit lnSpcReduction="10000"/>
          </a:bodyPr>
          <a:lstStyle/>
          <a:p>
            <a:pPr marL="342900" lvl="1" indent="-342900">
              <a:buFont typeface="Arial" pitchFamily="34" charset="0"/>
              <a:buChar char="•"/>
            </a:pPr>
            <a:r>
              <a:rPr lang="en-US" dirty="0" err="1" smtClean="0">
                <a:latin typeface="Times New Roman" pitchFamily="18" charset="0"/>
                <a:cs typeface="Times New Roman" pitchFamily="18" charset="0"/>
              </a:rPr>
              <a:t>Antidromic</a:t>
            </a:r>
            <a:r>
              <a:rPr lang="en-US" dirty="0" smtClean="0">
                <a:latin typeface="Times New Roman" pitchFamily="18" charset="0"/>
                <a:cs typeface="Times New Roman" pitchFamily="18" charset="0"/>
              </a:rPr>
              <a:t> AVRT</a:t>
            </a:r>
            <a:r>
              <a:rPr lang="en-US" dirty="0" smtClean="0">
                <a:solidFill>
                  <a:srgbClr val="FFFF00"/>
                </a:solidFill>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anterograde</a:t>
            </a:r>
            <a:r>
              <a:rPr lang="en-US" dirty="0" smtClean="0">
                <a:latin typeface="Times New Roman" pitchFamily="18" charset="0"/>
                <a:cs typeface="Times New Roman" pitchFamily="18" charset="0"/>
              </a:rPr>
              <a:t> conduction over the accessory pathway and retrograde conduction over the AV node .</a:t>
            </a:r>
          </a:p>
          <a:p>
            <a:pPr marL="342900" lvl="1" indent="-342900">
              <a:buFont typeface="Arial" pitchFamily="34" charset="0"/>
              <a:buChar char="•"/>
            </a:pPr>
            <a:endParaRPr lang="en-US" dirty="0" smtClean="0">
              <a:latin typeface="Times New Roman" pitchFamily="18" charset="0"/>
              <a:cs typeface="Times New Roman" pitchFamily="18" charset="0"/>
            </a:endParaRPr>
          </a:p>
          <a:p>
            <a:pPr marL="342900" lvl="1" indent="-342900">
              <a:buFont typeface="Arial" pitchFamily="34" charset="0"/>
              <a:buChar char="•"/>
            </a:pPr>
            <a:r>
              <a:rPr lang="en-US" dirty="0">
                <a:latin typeface="Times New Roman" pitchFamily="18" charset="0"/>
                <a:cs typeface="Times New Roman" pitchFamily="18" charset="0"/>
              </a:rPr>
              <a:t>On </a:t>
            </a:r>
            <a:r>
              <a:rPr lang="en-US" dirty="0" smtClean="0">
                <a:latin typeface="Times New Roman" pitchFamily="18" charset="0"/>
                <a:cs typeface="Times New Roman" pitchFamily="18" charset="0"/>
              </a:rPr>
              <a:t>ECG</a:t>
            </a:r>
            <a:r>
              <a:rPr lang="en-US" dirty="0">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QRS is </a:t>
            </a:r>
            <a:r>
              <a:rPr lang="en-US" dirty="0" smtClean="0">
                <a:latin typeface="Times New Roman" pitchFamily="18" charset="0"/>
                <a:cs typeface="Times New Roman" pitchFamily="18" charset="0"/>
              </a:rPr>
              <a:t>wide due to an early depolarization . </a:t>
            </a:r>
            <a:br>
              <a:rPr lang="en-US" dirty="0" smtClean="0">
                <a:latin typeface="Times New Roman" pitchFamily="18" charset="0"/>
                <a:cs typeface="Times New Roman" pitchFamily="18" charset="0"/>
              </a:rPr>
            </a:br>
            <a:endParaRPr lang="en-US" dirty="0" smtClean="0">
              <a:latin typeface="Times New Roman" pitchFamily="18" charset="0"/>
              <a:cs typeface="Times New Roman" pitchFamily="18" charset="0"/>
            </a:endParaRPr>
          </a:p>
          <a:p>
            <a:r>
              <a:rPr lang="en-US" dirty="0">
                <a:latin typeface="Times New Roman" pitchFamily="18" charset="0"/>
                <a:cs typeface="Times New Roman" pitchFamily="18" charset="0"/>
              </a:rPr>
              <a:t>Only about 5% of the </a:t>
            </a:r>
            <a:r>
              <a:rPr lang="en-US" dirty="0" smtClean="0">
                <a:latin typeface="Times New Roman" pitchFamily="18" charset="0"/>
                <a:cs typeface="Times New Roman" pitchFamily="18" charset="0"/>
              </a:rPr>
              <a:t>tachycardia </a:t>
            </a:r>
            <a:r>
              <a:rPr lang="en-US" dirty="0">
                <a:latin typeface="Times New Roman" pitchFamily="18" charset="0"/>
                <a:cs typeface="Times New Roman" pitchFamily="18" charset="0"/>
              </a:rPr>
              <a:t>in patients who have WPW syndrome are </a:t>
            </a:r>
            <a:r>
              <a:rPr lang="en-US" dirty="0" err="1" smtClean="0">
                <a:latin typeface="Times New Roman" pitchFamily="18" charset="0"/>
                <a:cs typeface="Times New Roman" pitchFamily="18" charset="0"/>
              </a:rPr>
              <a:t>antidromic</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remaining 95% are </a:t>
            </a:r>
            <a:r>
              <a:rPr lang="en-US" dirty="0" err="1">
                <a:latin typeface="Times New Roman" pitchFamily="18" charset="0"/>
                <a:cs typeface="Times New Roman" pitchFamily="18" charset="0"/>
              </a:rPr>
              <a:t>orthodromic</a:t>
            </a:r>
            <a:r>
              <a:rPr lang="en-US" dirty="0">
                <a:latin typeface="Times New Roman" pitchFamily="18" charset="0"/>
                <a:cs typeface="Times New Roman" pitchFamily="18" charset="0"/>
              </a:rPr>
              <a:t>. </a:t>
            </a:r>
            <a:br>
              <a:rPr lang="en-US" dirty="0">
                <a:latin typeface="Times New Roman" pitchFamily="18" charset="0"/>
                <a:cs typeface="Times New Roman" pitchFamily="18" charset="0"/>
              </a:rPr>
            </a:br>
            <a:endParaRPr lang="en-US"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a:srcRect l="4564" t="11786" r="3618" b="5717"/>
          <a:stretch>
            <a:fillRect/>
          </a:stretch>
        </p:blipFill>
        <p:spPr bwMode="auto">
          <a:xfrm>
            <a:off x="304800" y="533400"/>
            <a:ext cx="8534400" cy="60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In 1965 Sandler </a:t>
            </a:r>
            <a:r>
              <a:rPr lang="en-US" dirty="0"/>
              <a:t>and </a:t>
            </a:r>
            <a:r>
              <a:rPr lang="en-US" dirty="0" smtClean="0"/>
              <a:t>Marriott first </a:t>
            </a:r>
            <a:r>
              <a:rPr lang="en-US" dirty="0"/>
              <a:t>to differentiate </a:t>
            </a:r>
            <a:r>
              <a:rPr lang="en-US" dirty="0" smtClean="0"/>
              <a:t>between VEB </a:t>
            </a:r>
            <a:r>
              <a:rPr lang="en-US" dirty="0" err="1" smtClean="0"/>
              <a:t>vs</a:t>
            </a:r>
            <a:r>
              <a:rPr lang="en-US" dirty="0" smtClean="0"/>
              <a:t> RBBB like morphology</a:t>
            </a:r>
          </a:p>
          <a:p>
            <a:r>
              <a:rPr lang="en-US" dirty="0" smtClean="0"/>
              <a:t> </a:t>
            </a:r>
            <a:r>
              <a:rPr lang="en-US" dirty="0"/>
              <a:t>They found that </a:t>
            </a:r>
            <a:r>
              <a:rPr lang="en-US" dirty="0" smtClean="0"/>
              <a:t>92% of VEB with RBBB morphology </a:t>
            </a:r>
            <a:r>
              <a:rPr lang="en-US" dirty="0"/>
              <a:t>have a </a:t>
            </a:r>
            <a:r>
              <a:rPr lang="en-US" dirty="0" err="1"/>
              <a:t>monophasic</a:t>
            </a:r>
            <a:r>
              <a:rPr lang="en-US" dirty="0"/>
              <a:t> or </a:t>
            </a:r>
            <a:r>
              <a:rPr lang="en-US" dirty="0" smtClean="0"/>
              <a:t> </a:t>
            </a:r>
            <a:r>
              <a:rPr lang="en-US" dirty="0"/>
              <a:t>biphasic pattern </a:t>
            </a:r>
            <a:r>
              <a:rPr lang="en-US" dirty="0" smtClean="0"/>
              <a:t>in lead </a:t>
            </a:r>
            <a:r>
              <a:rPr lang="en-US" dirty="0"/>
              <a:t>V1, whereas a </a:t>
            </a:r>
            <a:r>
              <a:rPr lang="en-US" dirty="0" err="1"/>
              <a:t>triphasic</a:t>
            </a:r>
            <a:r>
              <a:rPr lang="en-US" dirty="0"/>
              <a:t> pattern (</a:t>
            </a:r>
            <a:r>
              <a:rPr lang="en-US" dirty="0" err="1"/>
              <a:t>rsR</a:t>
            </a:r>
            <a:r>
              <a:rPr lang="en-US" dirty="0"/>
              <a:t>′, </a:t>
            </a:r>
            <a:r>
              <a:rPr lang="en-US" dirty="0" err="1"/>
              <a:t>rSR</a:t>
            </a:r>
            <a:r>
              <a:rPr lang="en-US" dirty="0"/>
              <a:t>′, </a:t>
            </a:r>
            <a:r>
              <a:rPr lang="en-US" dirty="0" err="1"/>
              <a:t>RsR</a:t>
            </a:r>
            <a:r>
              <a:rPr lang="en-US" dirty="0"/>
              <a:t>′) was </a:t>
            </a:r>
            <a:r>
              <a:rPr lang="en-US" dirty="0" smtClean="0"/>
              <a:t>only found </a:t>
            </a:r>
            <a:r>
              <a:rPr lang="en-US" dirty="0"/>
              <a:t>in 6% of </a:t>
            </a:r>
            <a:r>
              <a:rPr lang="en-US" dirty="0" smtClean="0"/>
              <a:t>VEB</a:t>
            </a:r>
          </a:p>
          <a:p>
            <a:r>
              <a:rPr lang="en-US" dirty="0" smtClean="0"/>
              <a:t>They also </a:t>
            </a:r>
            <a:r>
              <a:rPr lang="en-US" dirty="0"/>
              <a:t>noticed that </a:t>
            </a:r>
            <a:r>
              <a:rPr lang="en-US" dirty="0" smtClean="0"/>
              <a:t>concordant </a:t>
            </a:r>
            <a:r>
              <a:rPr lang="en-US" dirty="0" err="1" smtClean="0"/>
              <a:t>precordial</a:t>
            </a:r>
            <a:r>
              <a:rPr lang="en-US" dirty="0" smtClean="0"/>
              <a:t> pattern.</a:t>
            </a:r>
          </a:p>
          <a:p>
            <a:r>
              <a:rPr lang="en-US" dirty="0" smtClean="0"/>
              <a:t>Marriott in </a:t>
            </a:r>
            <a:r>
              <a:rPr lang="en-US" dirty="0"/>
              <a:t>1971 </a:t>
            </a:r>
            <a:r>
              <a:rPr lang="en-US" dirty="0" smtClean="0"/>
              <a:t>gave </a:t>
            </a:r>
            <a:r>
              <a:rPr lang="en-US" dirty="0"/>
              <a:t>term ‘Rabbit ears’ for a </a:t>
            </a:r>
            <a:r>
              <a:rPr lang="en-US" dirty="0" smtClean="0"/>
              <a:t>double peaked R-wave </a:t>
            </a:r>
            <a:r>
              <a:rPr lang="en-US" dirty="0"/>
              <a:t>in lead </a:t>
            </a:r>
            <a:r>
              <a:rPr lang="en-US" dirty="0" smtClean="0"/>
              <a:t>V1 with peak more then second favoring VT.</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da-DK" dirty="0" smtClean="0"/>
              <a:t>In 1978 Wellens </a:t>
            </a:r>
            <a:r>
              <a:rPr lang="da-DK" dirty="0"/>
              <a:t>used </a:t>
            </a:r>
            <a:r>
              <a:rPr lang="da-DK" dirty="0" smtClean="0"/>
              <a:t>His bundle </a:t>
            </a:r>
            <a:r>
              <a:rPr lang="en-US" dirty="0" smtClean="0"/>
              <a:t>recording </a:t>
            </a:r>
            <a:r>
              <a:rPr lang="en-US" dirty="0"/>
              <a:t>for the first time to determine the site of </a:t>
            </a:r>
            <a:r>
              <a:rPr lang="en-US" dirty="0" smtClean="0"/>
              <a:t>origin of tachycardia so known as classical criteria.</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2"/>
          <a:srcRect/>
          <a:stretch>
            <a:fillRect/>
          </a:stretch>
        </p:blipFill>
        <p:spPr bwMode="auto">
          <a:xfrm>
            <a:off x="533400" y="533400"/>
            <a:ext cx="8001000" cy="594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Kindwall’s</a:t>
            </a:r>
            <a:r>
              <a:rPr lang="en-US" dirty="0" smtClean="0"/>
              <a:t> (1988)  </a:t>
            </a:r>
            <a:r>
              <a:rPr lang="en-US" dirty="0"/>
              <a:t>ECG criteria for</a:t>
            </a:r>
            <a:r>
              <a:rPr lang="en-US" dirty="0">
                <a:solidFill>
                  <a:srgbClr val="FFFF00"/>
                </a:solidFill>
              </a:rPr>
              <a:t> VT in </a:t>
            </a:r>
            <a:r>
              <a:rPr lang="en-US" dirty="0" smtClean="0">
                <a:solidFill>
                  <a:srgbClr val="FFFF00"/>
                </a:solidFill>
              </a:rPr>
              <a:t>LBBB</a:t>
            </a:r>
            <a:endParaRPr lang="en-US" dirty="0">
              <a:solidFill>
                <a:srgbClr val="FFFF00"/>
              </a:solidFill>
            </a:endParaRPr>
          </a:p>
          <a:p>
            <a:pPr>
              <a:buNone/>
            </a:pPr>
            <a:r>
              <a:rPr lang="en-US" dirty="0"/>
              <a:t>1. R wave in V1 or V2 of &gt;30 ms duration</a:t>
            </a:r>
          </a:p>
          <a:p>
            <a:pPr>
              <a:buNone/>
            </a:pPr>
            <a:r>
              <a:rPr lang="en-US" dirty="0"/>
              <a:t>2</a:t>
            </a:r>
            <a:r>
              <a:rPr lang="en-US" dirty="0" smtClean="0"/>
              <a:t>. </a:t>
            </a:r>
            <a:r>
              <a:rPr lang="en-US" dirty="0"/>
              <a:t>Duration of &gt;60 ms from the onset of the QRS to the nadir </a:t>
            </a:r>
            <a:r>
              <a:rPr lang="en-US" dirty="0" smtClean="0"/>
              <a:t>of the </a:t>
            </a:r>
            <a:r>
              <a:rPr lang="en-US" dirty="0"/>
              <a:t>S wave in V1 or V2</a:t>
            </a:r>
          </a:p>
          <a:p>
            <a:pPr>
              <a:buNone/>
            </a:pPr>
            <a:r>
              <a:rPr lang="en-US" dirty="0"/>
              <a:t>3</a:t>
            </a:r>
            <a:r>
              <a:rPr lang="en-US" dirty="0" smtClean="0"/>
              <a:t>. </a:t>
            </a:r>
            <a:r>
              <a:rPr lang="en-US" dirty="0"/>
              <a:t>Notching on the </a:t>
            </a:r>
            <a:r>
              <a:rPr lang="en-US" dirty="0" err="1"/>
              <a:t>downstroke</a:t>
            </a:r>
            <a:r>
              <a:rPr lang="en-US" dirty="0"/>
              <a:t> of the S wave in V1 or </a:t>
            </a:r>
            <a:r>
              <a:rPr lang="en-US" dirty="0" smtClean="0"/>
              <a:t>V2</a:t>
            </a:r>
          </a:p>
          <a:p>
            <a:pPr>
              <a:buNone/>
            </a:pPr>
            <a:r>
              <a:rPr lang="en-US" dirty="0" smtClean="0"/>
              <a:t> 4. Any Q wave in V6</a:t>
            </a:r>
          </a:p>
          <a:p>
            <a:pPr>
              <a:buNone/>
            </a:pP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l="26336" t="13469" r="24442" b="7401"/>
          <a:stretch>
            <a:fillRect/>
          </a:stretch>
        </p:blipFill>
        <p:spPr bwMode="auto">
          <a:xfrm>
            <a:off x="1066800" y="914400"/>
            <a:ext cx="7391400" cy="541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rcRect l="17816" t="10102" r="48107" b="35835"/>
          <a:stretch>
            <a:fillRect/>
          </a:stretch>
        </p:blipFill>
        <p:spPr bwMode="auto">
          <a:xfrm>
            <a:off x="1143000" y="685800"/>
            <a:ext cx="6934200"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p:cNvPicPr>
            <a:picLocks noChangeAspect="1" noChangeArrowheads="1"/>
          </p:cNvPicPr>
          <p:nvPr/>
        </p:nvPicPr>
        <p:blipFill>
          <a:blip r:embed="rId2"/>
          <a:srcRect/>
          <a:stretch>
            <a:fillRect/>
          </a:stretch>
        </p:blipFill>
        <p:spPr bwMode="auto">
          <a:xfrm>
            <a:off x="1081088" y="1404938"/>
            <a:ext cx="7086600" cy="3971925"/>
          </a:xfrm>
          <a:prstGeom prst="rect">
            <a:avLst/>
          </a:prstGeom>
          <a:noFill/>
          <a:ln w="9525">
            <a:noFill/>
            <a:miter lim="800000"/>
            <a:headEnd/>
            <a:tailEnd/>
          </a:ln>
          <a:effectLst/>
        </p:spPr>
      </p:pic>
      <p:pic>
        <p:nvPicPr>
          <p:cNvPr id="14344" name="Picture 8"/>
          <p:cNvPicPr>
            <a:picLocks noChangeAspect="1" noChangeArrowheads="1"/>
          </p:cNvPicPr>
          <p:nvPr/>
        </p:nvPicPr>
        <p:blipFill>
          <a:blip r:embed="rId3"/>
          <a:srcRect/>
          <a:stretch>
            <a:fillRect/>
          </a:stretch>
        </p:blipFill>
        <p:spPr bwMode="auto">
          <a:xfrm>
            <a:off x="1066800" y="2209800"/>
            <a:ext cx="7086600" cy="2847975"/>
          </a:xfrm>
          <a:prstGeom prst="rect">
            <a:avLst/>
          </a:prstGeom>
          <a:noFill/>
          <a:ln w="50800" algn="ctr">
            <a:noFill/>
            <a:miter lim="800000"/>
            <a:headEnd type="none" w="med" len="lg"/>
            <a:tailEnd type="none" w="sm" len="sm"/>
          </a:ln>
          <a:effectLst/>
        </p:spPr>
      </p:pic>
      <p:sp>
        <p:nvSpPr>
          <p:cNvPr id="14345" name="Text Box 9"/>
          <p:cNvSpPr txBox="1">
            <a:spLocks noChangeArrowheads="1"/>
          </p:cNvSpPr>
          <p:nvPr/>
        </p:nvSpPr>
        <p:spPr bwMode="auto">
          <a:xfrm>
            <a:off x="1524000" y="381000"/>
            <a:ext cx="4495800" cy="400110"/>
          </a:xfrm>
          <a:prstGeom prst="rect">
            <a:avLst/>
          </a:prstGeom>
          <a:noFill/>
          <a:ln w="50800" algn="ctr">
            <a:noFill/>
            <a:miter lim="800000"/>
            <a:headEnd type="none" w="med" len="lg"/>
            <a:tailEnd type="none" w="sm" len="sm"/>
          </a:ln>
          <a:effectLst/>
        </p:spPr>
        <p:txBody>
          <a:bodyPr wrap="square">
            <a:spAutoFit/>
          </a:bodyPr>
          <a:lstStyle/>
          <a:p>
            <a:pPr>
              <a:spcBef>
                <a:spcPct val="50000"/>
              </a:spcBef>
            </a:pPr>
            <a:endParaRPr lang="en-US" sz="2000"/>
          </a:p>
        </p:txBody>
      </p:sp>
      <p:sp>
        <p:nvSpPr>
          <p:cNvPr id="6" name="Title 5"/>
          <p:cNvSpPr>
            <a:spLocks noGrp="1"/>
          </p:cNvSpPr>
          <p:nvPr>
            <p:ph type="title"/>
          </p:nvPr>
        </p:nvSpPr>
        <p:spPr/>
        <p:txBody>
          <a:bodyPr/>
          <a:lstStyle/>
          <a:p>
            <a:r>
              <a:rPr lang="en-US" dirty="0" smtClean="0"/>
              <a:t>STEP1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344"/>
                                        </p:tgtEl>
                                        <p:attrNameLst>
                                          <p:attrName>style.visibility</p:attrName>
                                        </p:attrNameLst>
                                      </p:cBhvr>
                                      <p:to>
                                        <p:strVal val="visible"/>
                                      </p:to>
                                    </p:set>
                                    <p:animEffect transition="in" filter="box(in)">
                                      <p:cBhvr>
                                        <p:cTn id="7" dur="500"/>
                                        <p:tgtEl>
                                          <p:spTgt spid="14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a:t>
            </a:r>
            <a:endParaRPr lang="en-US" dirty="0"/>
          </a:p>
        </p:txBody>
      </p:sp>
      <p:pic>
        <p:nvPicPr>
          <p:cNvPr id="7170" name="Picture 2"/>
          <p:cNvPicPr>
            <a:picLocks noGrp="1" noChangeAspect="1" noChangeArrowheads="1"/>
          </p:cNvPicPr>
          <p:nvPr>
            <p:ph idx="1"/>
          </p:nvPr>
        </p:nvPicPr>
        <p:blipFill>
          <a:blip r:embed="rId2"/>
          <a:srcRect l="20656" t="28622" r="48107" b="5717"/>
          <a:stretch>
            <a:fillRect/>
          </a:stretch>
        </p:blipFill>
        <p:spPr bwMode="auto">
          <a:xfrm>
            <a:off x="1371600" y="1447800"/>
            <a:ext cx="6477000"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p:cNvPicPr>
            <a:picLocks noChangeAspect="1" noChangeArrowheads="1"/>
          </p:cNvPicPr>
          <p:nvPr/>
        </p:nvPicPr>
        <p:blipFill>
          <a:blip r:embed="rId2"/>
          <a:srcRect/>
          <a:stretch>
            <a:fillRect/>
          </a:stretch>
        </p:blipFill>
        <p:spPr bwMode="auto">
          <a:xfrm>
            <a:off x="385763" y="1477963"/>
            <a:ext cx="8372475" cy="3952875"/>
          </a:xfrm>
          <a:prstGeom prst="rect">
            <a:avLst/>
          </a:prstGeom>
          <a:noFill/>
          <a:ln w="50800" algn="ctr">
            <a:noFill/>
            <a:miter lim="800000"/>
            <a:headEnd type="none" w="med" len="lg"/>
            <a:tailEnd type="none" w="sm" len="sm"/>
          </a:ln>
          <a:effectLst/>
        </p:spPr>
      </p:pic>
      <p:pic>
        <p:nvPicPr>
          <p:cNvPr id="16393" name="Picture 9"/>
          <p:cNvPicPr>
            <a:picLocks noChangeAspect="1" noChangeArrowheads="1"/>
          </p:cNvPicPr>
          <p:nvPr/>
        </p:nvPicPr>
        <p:blipFill>
          <a:blip r:embed="rId3"/>
          <a:srcRect/>
          <a:stretch>
            <a:fillRect/>
          </a:stretch>
        </p:blipFill>
        <p:spPr bwMode="auto">
          <a:xfrm>
            <a:off x="381000" y="2671763"/>
            <a:ext cx="8382000" cy="1514475"/>
          </a:xfrm>
          <a:prstGeom prst="rect">
            <a:avLst/>
          </a:prstGeom>
          <a:noFill/>
          <a:ln w="50800" algn="ctr">
            <a:noFill/>
            <a:miter lim="800000"/>
            <a:headEnd type="none" w="med" len="lg"/>
            <a:tailEnd type="none" w="sm" len="sm"/>
          </a:ln>
          <a:effectLst/>
        </p:spPr>
      </p:pic>
      <p:sp>
        <p:nvSpPr>
          <p:cNvPr id="16394" name="Text Box 10"/>
          <p:cNvSpPr txBox="1">
            <a:spLocks noChangeArrowheads="1"/>
          </p:cNvSpPr>
          <p:nvPr/>
        </p:nvSpPr>
        <p:spPr bwMode="auto">
          <a:xfrm>
            <a:off x="2971800" y="457200"/>
            <a:ext cx="3048000" cy="519113"/>
          </a:xfrm>
          <a:prstGeom prst="rect">
            <a:avLst/>
          </a:prstGeom>
          <a:noFill/>
          <a:ln w="50800" algn="ctr">
            <a:noFill/>
            <a:miter lim="800000"/>
            <a:headEnd type="none" w="med" len="lg"/>
            <a:tailEnd type="none" w="sm" len="sm"/>
          </a:ln>
          <a:effectLst/>
        </p:spPr>
        <p:txBody>
          <a:bodyPr>
            <a:spAutoFit/>
          </a:bodyPr>
          <a:lstStyle/>
          <a:p>
            <a:pPr>
              <a:spcBef>
                <a:spcPct val="50000"/>
              </a:spcBef>
            </a:pPr>
            <a:r>
              <a:rPr lang="en-US" sz="2800" b="1">
                <a:solidFill>
                  <a:srgbClr val="FFCC00"/>
                </a:solidFill>
              </a:rPr>
              <a:t>Step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393"/>
                                        </p:tgtEl>
                                        <p:attrNameLst>
                                          <p:attrName>style.visibility</p:attrName>
                                        </p:attrNameLst>
                                      </p:cBhvr>
                                      <p:to>
                                        <p:strVal val="visible"/>
                                      </p:to>
                                    </p:set>
                                    <p:animEffect transition="in" filter="box(in)">
                                      <p:cBhvr>
                                        <p:cTn id="7" dur="500"/>
                                        <p:tgtEl>
                                          <p:spTgt spid="16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srcRect l="50000"/>
          <a:stretch>
            <a:fillRect/>
          </a:stretch>
        </p:blipFill>
        <p:spPr bwMode="auto">
          <a:xfrm>
            <a:off x="1447800" y="1143000"/>
            <a:ext cx="5867400" cy="49831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V1 in LBBB type QRS</a:t>
            </a:r>
            <a:endParaRPr lang="en-US" dirty="0"/>
          </a:p>
        </p:txBody>
      </p:sp>
      <p:sp>
        <p:nvSpPr>
          <p:cNvPr id="3" name="Content Placeholder 2"/>
          <p:cNvSpPr>
            <a:spLocks noGrp="1"/>
          </p:cNvSpPr>
          <p:nvPr>
            <p:ph idx="1"/>
          </p:nvPr>
        </p:nvSpPr>
        <p:spPr/>
        <p:txBody>
          <a:bodyPr>
            <a:normAutofit/>
          </a:bodyPr>
          <a:lstStyle/>
          <a:p>
            <a:pPr>
              <a:buNone/>
            </a:pPr>
            <a:r>
              <a:rPr lang="en-US" sz="2800" dirty="0" smtClean="0">
                <a:solidFill>
                  <a:srgbClr val="FFFF00"/>
                </a:solidFill>
              </a:rPr>
              <a:t>VT</a:t>
            </a:r>
          </a:p>
          <a:p>
            <a:pPr>
              <a:buNone/>
            </a:pPr>
            <a:r>
              <a:rPr lang="en-US" sz="2800" dirty="0" smtClean="0"/>
              <a:t>	R &gt;30 </a:t>
            </a:r>
            <a:r>
              <a:rPr lang="en-US" sz="2800" dirty="0" err="1" smtClean="0"/>
              <a:t>msec</a:t>
            </a:r>
            <a:r>
              <a:rPr lang="en-US" sz="2800" dirty="0" smtClean="0"/>
              <a:t>, QRS onset to S nadir&gt;70 </a:t>
            </a:r>
            <a:r>
              <a:rPr lang="en-US" sz="2800" dirty="0" err="1" smtClean="0"/>
              <a:t>msec</a:t>
            </a:r>
            <a:r>
              <a:rPr lang="en-US" sz="2800" dirty="0" smtClean="0"/>
              <a:t>  </a:t>
            </a:r>
          </a:p>
          <a:p>
            <a:pPr>
              <a:buNone/>
            </a:pPr>
            <a:r>
              <a:rPr lang="en-US" sz="2800" dirty="0"/>
              <a:t> </a:t>
            </a:r>
            <a:r>
              <a:rPr lang="en-US" sz="2800" dirty="0" smtClean="0"/>
              <a:t>   Notching and slurring of QRS complex –myocardial disease</a:t>
            </a:r>
          </a:p>
          <a:p>
            <a:pPr>
              <a:buNone/>
            </a:pPr>
            <a:r>
              <a:rPr lang="en-US" sz="2800" dirty="0" smtClean="0">
                <a:solidFill>
                  <a:srgbClr val="FFFF00"/>
                </a:solidFill>
              </a:rPr>
              <a:t>True LBBB</a:t>
            </a:r>
          </a:p>
          <a:p>
            <a:pPr>
              <a:buNone/>
            </a:pPr>
            <a:r>
              <a:rPr lang="en-US" sz="2800" dirty="0" smtClean="0"/>
              <a:t>	 R-R duration &lt; 30 </a:t>
            </a:r>
            <a:r>
              <a:rPr lang="en-US" sz="2800" dirty="0" err="1" smtClean="0"/>
              <a:t>msec</a:t>
            </a:r>
            <a:endParaRPr lang="en-US" sz="2800" dirty="0" smtClean="0"/>
          </a:p>
          <a:p>
            <a:pPr>
              <a:buNone/>
            </a:pPr>
            <a:r>
              <a:rPr lang="en-US" sz="2800" dirty="0" smtClean="0"/>
              <a:t>	Interval from QRS  onset to S nadir ≤70 </a:t>
            </a:r>
            <a:r>
              <a:rPr lang="en-US" sz="2800" dirty="0" err="1" smtClean="0"/>
              <a:t>msec</a:t>
            </a:r>
            <a:endParaRPr lang="en-US" sz="2800" dirty="0" smtClean="0"/>
          </a:p>
          <a:p>
            <a:pPr>
              <a:buNone/>
            </a:pPr>
            <a:r>
              <a:rPr lang="en-US" sz="2800" dirty="0" smtClean="0"/>
              <a:t>						</a:t>
            </a:r>
          </a:p>
          <a:p>
            <a:pPr>
              <a:buNone/>
            </a:pPr>
            <a:endParaRPr lang="en-US" sz="2800"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V6  in LBBB type QRS</a:t>
            </a:r>
            <a:endParaRPr lang="en-US" dirty="0"/>
          </a:p>
        </p:txBody>
      </p:sp>
      <p:sp>
        <p:nvSpPr>
          <p:cNvPr id="3" name="Content Placeholder 2"/>
          <p:cNvSpPr>
            <a:spLocks noGrp="1"/>
          </p:cNvSpPr>
          <p:nvPr>
            <p:ph idx="1"/>
          </p:nvPr>
        </p:nvSpPr>
        <p:spPr/>
        <p:txBody>
          <a:bodyPr/>
          <a:lstStyle/>
          <a:p>
            <a:r>
              <a:rPr lang="en-US" dirty="0" smtClean="0"/>
              <a:t>	</a:t>
            </a:r>
            <a:r>
              <a:rPr lang="en-US" dirty="0" smtClean="0">
                <a:solidFill>
                  <a:srgbClr val="FFFF00"/>
                </a:solidFill>
              </a:rPr>
              <a:t>True LBBB</a:t>
            </a:r>
          </a:p>
          <a:p>
            <a:pPr>
              <a:buNone/>
            </a:pPr>
            <a:r>
              <a:rPr lang="en-US" dirty="0" smtClean="0"/>
              <a:t>		</a:t>
            </a:r>
            <a:r>
              <a:rPr lang="en-US" dirty="0" err="1" smtClean="0"/>
              <a:t>Monophasic</a:t>
            </a:r>
            <a:r>
              <a:rPr lang="en-US" dirty="0" smtClean="0"/>
              <a:t> R with slow upstroke</a:t>
            </a:r>
          </a:p>
          <a:p>
            <a:endParaRPr lang="en-US" dirty="0" smtClean="0"/>
          </a:p>
          <a:p>
            <a:r>
              <a:rPr lang="en-US" dirty="0" smtClean="0">
                <a:solidFill>
                  <a:srgbClr val="FFFF00"/>
                </a:solidFill>
              </a:rPr>
              <a:t>	VT</a:t>
            </a:r>
          </a:p>
          <a:p>
            <a:pPr>
              <a:buNone/>
            </a:pPr>
            <a:r>
              <a:rPr lang="en-US" dirty="0" smtClean="0"/>
              <a:t>		</a:t>
            </a:r>
            <a:r>
              <a:rPr lang="en-US" dirty="0" err="1" smtClean="0"/>
              <a:t>qR</a:t>
            </a:r>
            <a:r>
              <a:rPr lang="en-US" dirty="0" smtClean="0"/>
              <a:t> or QS  pattern</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de-DE" sz="2800" b="1" dirty="0">
                <a:solidFill>
                  <a:srgbClr val="FFCC00"/>
                </a:solidFill>
                <a:effectLst/>
              </a:rPr>
              <a:t>Step 4: LBBB - type wide QRS complex</a:t>
            </a:r>
            <a:br>
              <a:rPr lang="de-DE" sz="2800" b="1" dirty="0">
                <a:solidFill>
                  <a:srgbClr val="FFCC00"/>
                </a:solidFill>
                <a:effectLst/>
              </a:rPr>
            </a:br>
            <a:endParaRPr lang="en-US" sz="2800" b="1" dirty="0">
              <a:solidFill>
                <a:srgbClr val="FFCC00"/>
              </a:solidFill>
              <a:effectLst/>
            </a:endParaRPr>
          </a:p>
        </p:txBody>
      </p:sp>
      <p:sp>
        <p:nvSpPr>
          <p:cNvPr id="35843" name="Line 3"/>
          <p:cNvSpPr>
            <a:spLocks noChangeShapeType="1"/>
          </p:cNvSpPr>
          <p:nvPr/>
        </p:nvSpPr>
        <p:spPr bwMode="auto">
          <a:xfrm>
            <a:off x="1925638" y="2749550"/>
            <a:ext cx="330200" cy="11113"/>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5844" name="Line 4"/>
          <p:cNvSpPr>
            <a:spLocks noChangeShapeType="1"/>
          </p:cNvSpPr>
          <p:nvPr/>
        </p:nvSpPr>
        <p:spPr bwMode="auto">
          <a:xfrm>
            <a:off x="2752725" y="2789238"/>
            <a:ext cx="517525" cy="1587"/>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5845" name="Line 5"/>
          <p:cNvSpPr>
            <a:spLocks noChangeShapeType="1"/>
          </p:cNvSpPr>
          <p:nvPr/>
        </p:nvSpPr>
        <p:spPr bwMode="auto">
          <a:xfrm>
            <a:off x="2305050" y="2665413"/>
            <a:ext cx="187325" cy="1022350"/>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5846" name="Line 6"/>
          <p:cNvSpPr>
            <a:spLocks noChangeShapeType="1"/>
          </p:cNvSpPr>
          <p:nvPr/>
        </p:nvSpPr>
        <p:spPr bwMode="auto">
          <a:xfrm flipV="1">
            <a:off x="2492375" y="2778125"/>
            <a:ext cx="269875" cy="909638"/>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5847" name="Rectangle 7"/>
          <p:cNvSpPr>
            <a:spLocks noChangeArrowheads="1"/>
          </p:cNvSpPr>
          <p:nvPr/>
        </p:nvSpPr>
        <p:spPr bwMode="auto">
          <a:xfrm>
            <a:off x="2087563" y="1185863"/>
            <a:ext cx="692150" cy="409575"/>
          </a:xfrm>
          <a:prstGeom prst="rect">
            <a:avLst/>
          </a:prstGeom>
          <a:noFill/>
          <a:ln w="12700">
            <a:solidFill>
              <a:srgbClr val="FFFFFF"/>
            </a:solidFill>
            <a:miter lim="800000"/>
            <a:headEnd/>
            <a:tailEnd/>
          </a:ln>
          <a:effectLst/>
        </p:spPr>
        <p:txBody>
          <a:bodyPr wrap="none" lIns="92075" tIns="46038" rIns="92075" bIns="46038">
            <a:spAutoFit/>
          </a:bodyPr>
          <a:lstStyle/>
          <a:p>
            <a:pPr algn="l"/>
            <a:r>
              <a:rPr lang="de-DE" sz="2000" b="1">
                <a:solidFill>
                  <a:srgbClr val="FFFFFF"/>
                </a:solidFill>
              </a:rPr>
              <a:t>SVT</a:t>
            </a:r>
          </a:p>
        </p:txBody>
      </p:sp>
      <p:sp>
        <p:nvSpPr>
          <p:cNvPr id="35848" name="Line 8"/>
          <p:cNvSpPr>
            <a:spLocks noChangeShapeType="1"/>
          </p:cNvSpPr>
          <p:nvPr/>
        </p:nvSpPr>
        <p:spPr bwMode="auto">
          <a:xfrm>
            <a:off x="1835150" y="6092825"/>
            <a:ext cx="407988" cy="0"/>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5849" name="Line 9"/>
          <p:cNvSpPr>
            <a:spLocks noChangeShapeType="1"/>
          </p:cNvSpPr>
          <p:nvPr/>
        </p:nvSpPr>
        <p:spPr bwMode="auto">
          <a:xfrm flipV="1">
            <a:off x="2963863" y="6067425"/>
            <a:ext cx="450850" cy="25400"/>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5850" name="Line 10"/>
          <p:cNvSpPr>
            <a:spLocks noChangeShapeType="1"/>
          </p:cNvSpPr>
          <p:nvPr/>
        </p:nvSpPr>
        <p:spPr bwMode="auto">
          <a:xfrm flipV="1">
            <a:off x="2244725" y="5040313"/>
            <a:ext cx="211138" cy="1081087"/>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5851" name="Line 11"/>
          <p:cNvSpPr>
            <a:spLocks noChangeShapeType="1"/>
          </p:cNvSpPr>
          <p:nvPr/>
        </p:nvSpPr>
        <p:spPr bwMode="auto">
          <a:xfrm>
            <a:off x="2443163" y="5046663"/>
            <a:ext cx="138112" cy="182562"/>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5852" name="Line 12"/>
          <p:cNvSpPr>
            <a:spLocks noChangeShapeType="1"/>
          </p:cNvSpPr>
          <p:nvPr/>
        </p:nvSpPr>
        <p:spPr bwMode="auto">
          <a:xfrm flipV="1">
            <a:off x="2568575" y="4895850"/>
            <a:ext cx="215900" cy="346075"/>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5853" name="Line 13"/>
          <p:cNvSpPr>
            <a:spLocks noChangeShapeType="1"/>
          </p:cNvSpPr>
          <p:nvPr/>
        </p:nvSpPr>
        <p:spPr bwMode="auto">
          <a:xfrm>
            <a:off x="2784475" y="4889500"/>
            <a:ext cx="155575" cy="1231900"/>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5854" name="Line 14"/>
          <p:cNvSpPr>
            <a:spLocks noChangeShapeType="1"/>
          </p:cNvSpPr>
          <p:nvPr/>
        </p:nvSpPr>
        <p:spPr bwMode="auto">
          <a:xfrm>
            <a:off x="6296025" y="5721350"/>
            <a:ext cx="446088" cy="0"/>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5855" name="Line 15"/>
          <p:cNvSpPr>
            <a:spLocks noChangeShapeType="1"/>
          </p:cNvSpPr>
          <p:nvPr/>
        </p:nvSpPr>
        <p:spPr bwMode="auto">
          <a:xfrm flipV="1">
            <a:off x="7762875" y="5692775"/>
            <a:ext cx="282575" cy="3175"/>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5856" name="Line 16"/>
          <p:cNvSpPr>
            <a:spLocks noChangeShapeType="1"/>
          </p:cNvSpPr>
          <p:nvPr/>
        </p:nvSpPr>
        <p:spPr bwMode="auto">
          <a:xfrm>
            <a:off x="6727825" y="5694363"/>
            <a:ext cx="200025" cy="630237"/>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5857" name="Line 17"/>
          <p:cNvSpPr>
            <a:spLocks noChangeShapeType="1"/>
          </p:cNvSpPr>
          <p:nvPr/>
        </p:nvSpPr>
        <p:spPr bwMode="auto">
          <a:xfrm flipV="1">
            <a:off x="6932613" y="4379913"/>
            <a:ext cx="488950" cy="1938337"/>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5858" name="Line 18"/>
          <p:cNvSpPr>
            <a:spLocks noChangeShapeType="1"/>
          </p:cNvSpPr>
          <p:nvPr/>
        </p:nvSpPr>
        <p:spPr bwMode="auto">
          <a:xfrm>
            <a:off x="7423150" y="4359275"/>
            <a:ext cx="357188" cy="1333500"/>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5859" name="Line 19"/>
          <p:cNvSpPr>
            <a:spLocks noChangeShapeType="1"/>
          </p:cNvSpPr>
          <p:nvPr/>
        </p:nvSpPr>
        <p:spPr bwMode="auto">
          <a:xfrm>
            <a:off x="5711825" y="2566988"/>
            <a:ext cx="441325" cy="0"/>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5860" name="Line 20"/>
          <p:cNvSpPr>
            <a:spLocks noChangeShapeType="1"/>
          </p:cNvSpPr>
          <p:nvPr/>
        </p:nvSpPr>
        <p:spPr bwMode="auto">
          <a:xfrm>
            <a:off x="7196138" y="2581275"/>
            <a:ext cx="301625" cy="0"/>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5861" name="Line 21"/>
          <p:cNvSpPr>
            <a:spLocks noChangeShapeType="1"/>
          </p:cNvSpPr>
          <p:nvPr/>
        </p:nvSpPr>
        <p:spPr bwMode="auto">
          <a:xfrm flipV="1">
            <a:off x="6126163" y="2233613"/>
            <a:ext cx="246062" cy="347662"/>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5862" name="Line 22"/>
          <p:cNvSpPr>
            <a:spLocks noChangeShapeType="1"/>
          </p:cNvSpPr>
          <p:nvPr/>
        </p:nvSpPr>
        <p:spPr bwMode="auto">
          <a:xfrm>
            <a:off x="6373813" y="2225675"/>
            <a:ext cx="209550" cy="631825"/>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5863" name="Line 23"/>
          <p:cNvSpPr>
            <a:spLocks noChangeShapeType="1"/>
          </p:cNvSpPr>
          <p:nvPr/>
        </p:nvSpPr>
        <p:spPr bwMode="auto">
          <a:xfrm>
            <a:off x="6670675" y="2716213"/>
            <a:ext cx="257175" cy="1039812"/>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5864" name="Line 24"/>
          <p:cNvSpPr>
            <a:spLocks noChangeShapeType="1"/>
          </p:cNvSpPr>
          <p:nvPr/>
        </p:nvSpPr>
        <p:spPr bwMode="auto">
          <a:xfrm flipH="1">
            <a:off x="6943725" y="2568575"/>
            <a:ext cx="271463" cy="1179513"/>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5865" name="Rectangle 25"/>
          <p:cNvSpPr>
            <a:spLocks noChangeArrowheads="1"/>
          </p:cNvSpPr>
          <p:nvPr/>
        </p:nvSpPr>
        <p:spPr bwMode="auto">
          <a:xfrm>
            <a:off x="6692900" y="1162050"/>
            <a:ext cx="522288" cy="409575"/>
          </a:xfrm>
          <a:prstGeom prst="rect">
            <a:avLst/>
          </a:prstGeom>
          <a:noFill/>
          <a:ln w="12700">
            <a:solidFill>
              <a:srgbClr val="FFFFFF"/>
            </a:solidFill>
            <a:miter lim="800000"/>
            <a:headEnd/>
            <a:tailEnd/>
          </a:ln>
          <a:effectLst/>
        </p:spPr>
        <p:txBody>
          <a:bodyPr wrap="none" lIns="92075" tIns="46038" rIns="92075" bIns="46038">
            <a:spAutoFit/>
          </a:bodyPr>
          <a:lstStyle/>
          <a:p>
            <a:pPr algn="l"/>
            <a:r>
              <a:rPr lang="de-DE" sz="2000" b="1">
                <a:solidFill>
                  <a:srgbClr val="FFFFFF"/>
                </a:solidFill>
              </a:rPr>
              <a:t>VT</a:t>
            </a:r>
          </a:p>
        </p:txBody>
      </p:sp>
      <p:sp>
        <p:nvSpPr>
          <p:cNvPr id="35866" name="Line 26"/>
          <p:cNvSpPr>
            <a:spLocks noChangeShapeType="1"/>
          </p:cNvSpPr>
          <p:nvPr/>
        </p:nvSpPr>
        <p:spPr bwMode="auto">
          <a:xfrm>
            <a:off x="4002088" y="3024188"/>
            <a:ext cx="1057275" cy="0"/>
          </a:xfrm>
          <a:prstGeom prst="line">
            <a:avLst/>
          </a:prstGeom>
          <a:noFill/>
          <a:ln w="76200">
            <a:solidFill>
              <a:srgbClr val="FFFFFF"/>
            </a:solidFill>
            <a:round/>
            <a:headEnd type="stealth" w="med" len="lg"/>
            <a:tailEnd type="stealth" w="med" len="lg"/>
          </a:ln>
          <a:effectLst/>
        </p:spPr>
        <p:txBody>
          <a:bodyPr wrap="none" anchor="ctr"/>
          <a:lstStyle/>
          <a:p>
            <a:endParaRPr lang="en-US"/>
          </a:p>
        </p:txBody>
      </p:sp>
      <p:sp>
        <p:nvSpPr>
          <p:cNvPr id="35867" name="Line 27"/>
          <p:cNvSpPr>
            <a:spLocks noChangeShapeType="1"/>
          </p:cNvSpPr>
          <p:nvPr/>
        </p:nvSpPr>
        <p:spPr bwMode="auto">
          <a:xfrm>
            <a:off x="4052888" y="5534025"/>
            <a:ext cx="1057275" cy="0"/>
          </a:xfrm>
          <a:prstGeom prst="line">
            <a:avLst/>
          </a:prstGeom>
          <a:noFill/>
          <a:ln w="76200">
            <a:solidFill>
              <a:srgbClr val="FFFFFF"/>
            </a:solidFill>
            <a:round/>
            <a:headEnd type="stealth" w="med" len="lg"/>
            <a:tailEnd type="stealth" w="med" len="lg"/>
          </a:ln>
          <a:effectLst/>
        </p:spPr>
        <p:txBody>
          <a:bodyPr wrap="none" anchor="ctr"/>
          <a:lstStyle/>
          <a:p>
            <a:endParaRPr lang="en-US"/>
          </a:p>
        </p:txBody>
      </p:sp>
      <p:sp>
        <p:nvSpPr>
          <p:cNvPr id="35868" name="Rectangle 28"/>
          <p:cNvSpPr>
            <a:spLocks noChangeArrowheads="1"/>
          </p:cNvSpPr>
          <p:nvPr/>
        </p:nvSpPr>
        <p:spPr bwMode="auto">
          <a:xfrm>
            <a:off x="1303338" y="2036763"/>
            <a:ext cx="1390650" cy="336550"/>
          </a:xfrm>
          <a:prstGeom prst="rect">
            <a:avLst/>
          </a:prstGeom>
          <a:noFill/>
          <a:ln w="12700">
            <a:noFill/>
            <a:miter lim="800000"/>
            <a:headEnd/>
            <a:tailEnd/>
          </a:ln>
          <a:effectLst/>
        </p:spPr>
        <p:txBody>
          <a:bodyPr wrap="none" lIns="92075" tIns="46038" rIns="92075" bIns="46038">
            <a:spAutoFit/>
          </a:bodyPr>
          <a:lstStyle/>
          <a:p>
            <a:pPr algn="l"/>
            <a:r>
              <a:rPr lang="de-DE" sz="1600">
                <a:solidFill>
                  <a:srgbClr val="FFFFFF"/>
                </a:solidFill>
              </a:rPr>
              <a:t>small R wave</a:t>
            </a:r>
          </a:p>
        </p:txBody>
      </p:sp>
      <p:sp>
        <p:nvSpPr>
          <p:cNvPr id="35869" name="Rectangle 29"/>
          <p:cNvSpPr>
            <a:spLocks noChangeArrowheads="1"/>
          </p:cNvSpPr>
          <p:nvPr/>
        </p:nvSpPr>
        <p:spPr bwMode="auto">
          <a:xfrm>
            <a:off x="6791325" y="2020888"/>
            <a:ext cx="1900238" cy="336550"/>
          </a:xfrm>
          <a:prstGeom prst="rect">
            <a:avLst/>
          </a:prstGeom>
          <a:noFill/>
          <a:ln w="12700">
            <a:noFill/>
            <a:miter lim="800000"/>
            <a:headEnd/>
            <a:tailEnd/>
          </a:ln>
          <a:effectLst/>
        </p:spPr>
        <p:txBody>
          <a:bodyPr wrap="none" lIns="92075" tIns="46038" rIns="92075" bIns="46038">
            <a:spAutoFit/>
          </a:bodyPr>
          <a:lstStyle/>
          <a:p>
            <a:pPr algn="l"/>
            <a:r>
              <a:rPr lang="de-DE" sz="1600">
                <a:solidFill>
                  <a:srgbClr val="FFFFFF"/>
                </a:solidFill>
              </a:rPr>
              <a:t>notching of S wave</a:t>
            </a:r>
          </a:p>
        </p:txBody>
      </p:sp>
      <p:sp>
        <p:nvSpPr>
          <p:cNvPr id="35870" name="Rectangle 30"/>
          <p:cNvSpPr>
            <a:spLocks noChangeArrowheads="1"/>
          </p:cNvSpPr>
          <p:nvPr/>
        </p:nvSpPr>
        <p:spPr bwMode="auto">
          <a:xfrm>
            <a:off x="4781550" y="1798638"/>
            <a:ext cx="1370888" cy="339196"/>
          </a:xfrm>
          <a:prstGeom prst="rect">
            <a:avLst/>
          </a:prstGeom>
          <a:noFill/>
          <a:ln w="12700">
            <a:noFill/>
            <a:miter lim="800000"/>
            <a:headEnd/>
            <a:tailEnd/>
          </a:ln>
          <a:effectLst/>
        </p:spPr>
        <p:txBody>
          <a:bodyPr wrap="none" lIns="92075" tIns="46038" rIns="92075" bIns="46038">
            <a:spAutoFit/>
          </a:bodyPr>
          <a:lstStyle/>
          <a:p>
            <a:pPr algn="l"/>
            <a:r>
              <a:rPr lang="de-DE" sz="1600" dirty="0">
                <a:solidFill>
                  <a:srgbClr val="FFFFFF"/>
                </a:solidFill>
              </a:rPr>
              <a:t>R wave </a:t>
            </a:r>
            <a:r>
              <a:rPr lang="de-DE" sz="1600" dirty="0" smtClean="0">
                <a:solidFill>
                  <a:srgbClr val="FFFFFF"/>
                </a:solidFill>
              </a:rPr>
              <a:t>&gt;30ms</a:t>
            </a:r>
            <a:endParaRPr lang="de-DE" sz="1600" dirty="0">
              <a:solidFill>
                <a:srgbClr val="FFFFFF"/>
              </a:solidFill>
            </a:endParaRPr>
          </a:p>
        </p:txBody>
      </p:sp>
      <p:sp>
        <p:nvSpPr>
          <p:cNvPr id="35871" name="Rectangle 31"/>
          <p:cNvSpPr>
            <a:spLocks noChangeArrowheads="1"/>
          </p:cNvSpPr>
          <p:nvPr/>
        </p:nvSpPr>
        <p:spPr bwMode="auto">
          <a:xfrm>
            <a:off x="901700" y="3789363"/>
            <a:ext cx="1538288" cy="581025"/>
          </a:xfrm>
          <a:prstGeom prst="rect">
            <a:avLst/>
          </a:prstGeom>
          <a:noFill/>
          <a:ln w="12700">
            <a:noFill/>
            <a:miter lim="800000"/>
            <a:headEnd/>
            <a:tailEnd/>
          </a:ln>
          <a:effectLst/>
        </p:spPr>
        <p:txBody>
          <a:bodyPr wrap="none" lIns="92075" tIns="46038" rIns="92075" bIns="46038">
            <a:spAutoFit/>
          </a:bodyPr>
          <a:lstStyle/>
          <a:p>
            <a:r>
              <a:rPr lang="de-DE" sz="1600">
                <a:solidFill>
                  <a:srgbClr val="FFFFFF"/>
                </a:solidFill>
              </a:rPr>
              <a:t>fast downslope</a:t>
            </a:r>
          </a:p>
          <a:p>
            <a:r>
              <a:rPr lang="de-DE" sz="1600">
                <a:solidFill>
                  <a:srgbClr val="FFFFFF"/>
                </a:solidFill>
              </a:rPr>
              <a:t>of S wave</a:t>
            </a:r>
          </a:p>
        </p:txBody>
      </p:sp>
      <p:sp>
        <p:nvSpPr>
          <p:cNvPr id="35872" name="Rectangle 32"/>
          <p:cNvSpPr>
            <a:spLocks noChangeArrowheads="1"/>
          </p:cNvSpPr>
          <p:nvPr/>
        </p:nvSpPr>
        <p:spPr bwMode="auto">
          <a:xfrm>
            <a:off x="1116013" y="5694363"/>
            <a:ext cx="1155700" cy="336550"/>
          </a:xfrm>
          <a:prstGeom prst="rect">
            <a:avLst/>
          </a:prstGeom>
          <a:noFill/>
          <a:ln w="12700">
            <a:noFill/>
            <a:miter lim="800000"/>
            <a:headEnd/>
            <a:tailEnd/>
          </a:ln>
          <a:effectLst/>
        </p:spPr>
        <p:txBody>
          <a:bodyPr wrap="none" lIns="92075" tIns="46038" rIns="92075" bIns="46038">
            <a:spAutoFit/>
          </a:bodyPr>
          <a:lstStyle/>
          <a:p>
            <a:pPr algn="l"/>
            <a:r>
              <a:rPr lang="de-DE" sz="1600">
                <a:solidFill>
                  <a:srgbClr val="FFFFFF"/>
                </a:solidFill>
              </a:rPr>
              <a:t>no Q wave</a:t>
            </a:r>
          </a:p>
        </p:txBody>
      </p:sp>
      <p:sp>
        <p:nvSpPr>
          <p:cNvPr id="35873" name="Rectangle 33"/>
          <p:cNvSpPr>
            <a:spLocks noChangeArrowheads="1"/>
          </p:cNvSpPr>
          <p:nvPr/>
        </p:nvSpPr>
        <p:spPr bwMode="auto">
          <a:xfrm>
            <a:off x="6116638" y="5300663"/>
            <a:ext cx="873125" cy="336550"/>
          </a:xfrm>
          <a:prstGeom prst="rect">
            <a:avLst/>
          </a:prstGeom>
          <a:noFill/>
          <a:ln w="12700">
            <a:noFill/>
            <a:miter lim="800000"/>
            <a:headEnd/>
            <a:tailEnd/>
          </a:ln>
          <a:effectLst/>
        </p:spPr>
        <p:txBody>
          <a:bodyPr wrap="none" lIns="92075" tIns="46038" rIns="92075" bIns="46038">
            <a:spAutoFit/>
          </a:bodyPr>
          <a:lstStyle/>
          <a:p>
            <a:pPr algn="l"/>
            <a:r>
              <a:rPr lang="de-DE" sz="1600">
                <a:solidFill>
                  <a:srgbClr val="FFFFFF"/>
                </a:solidFill>
              </a:rPr>
              <a:t>Q wave</a:t>
            </a:r>
          </a:p>
        </p:txBody>
      </p:sp>
      <p:sp>
        <p:nvSpPr>
          <p:cNvPr id="35874" name="Line 34"/>
          <p:cNvSpPr>
            <a:spLocks noChangeShapeType="1"/>
          </p:cNvSpPr>
          <p:nvPr/>
        </p:nvSpPr>
        <p:spPr bwMode="auto">
          <a:xfrm>
            <a:off x="6111875" y="2573338"/>
            <a:ext cx="0" cy="1555750"/>
          </a:xfrm>
          <a:prstGeom prst="line">
            <a:avLst/>
          </a:prstGeom>
          <a:noFill/>
          <a:ln w="12700">
            <a:solidFill>
              <a:srgbClr val="FFFFFF"/>
            </a:solidFill>
            <a:prstDash val="sysDot"/>
            <a:round/>
            <a:headEnd type="none" w="sm" len="sm"/>
            <a:tailEnd type="none" w="sm" len="sm"/>
          </a:ln>
          <a:effectLst/>
        </p:spPr>
        <p:txBody>
          <a:bodyPr wrap="none" anchor="ctr"/>
          <a:lstStyle/>
          <a:p>
            <a:endParaRPr lang="en-US"/>
          </a:p>
        </p:txBody>
      </p:sp>
      <p:sp>
        <p:nvSpPr>
          <p:cNvPr id="35875" name="Line 35"/>
          <p:cNvSpPr>
            <a:spLocks noChangeShapeType="1"/>
          </p:cNvSpPr>
          <p:nvPr/>
        </p:nvSpPr>
        <p:spPr bwMode="auto">
          <a:xfrm>
            <a:off x="6940550" y="3757613"/>
            <a:ext cx="0" cy="317500"/>
          </a:xfrm>
          <a:prstGeom prst="line">
            <a:avLst/>
          </a:prstGeom>
          <a:noFill/>
          <a:ln w="12700">
            <a:solidFill>
              <a:srgbClr val="FFFFFF"/>
            </a:solidFill>
            <a:prstDash val="sysDot"/>
            <a:round/>
            <a:headEnd type="none" w="sm" len="sm"/>
            <a:tailEnd type="none" w="sm" len="sm"/>
          </a:ln>
          <a:effectLst/>
        </p:spPr>
        <p:txBody>
          <a:bodyPr wrap="none" anchor="ctr"/>
          <a:lstStyle/>
          <a:p>
            <a:endParaRPr lang="en-US"/>
          </a:p>
        </p:txBody>
      </p:sp>
      <p:sp>
        <p:nvSpPr>
          <p:cNvPr id="35876" name="Line 36"/>
          <p:cNvSpPr>
            <a:spLocks noChangeShapeType="1"/>
          </p:cNvSpPr>
          <p:nvPr/>
        </p:nvSpPr>
        <p:spPr bwMode="auto">
          <a:xfrm flipV="1">
            <a:off x="6205538" y="4016375"/>
            <a:ext cx="708025" cy="9525"/>
          </a:xfrm>
          <a:prstGeom prst="line">
            <a:avLst/>
          </a:prstGeom>
          <a:noFill/>
          <a:ln w="25400">
            <a:solidFill>
              <a:srgbClr val="FFFFFF"/>
            </a:solidFill>
            <a:round/>
            <a:headEnd type="stealth" w="med" len="lg"/>
            <a:tailEnd type="stealth" w="med" len="lg"/>
          </a:ln>
          <a:effectLst/>
        </p:spPr>
        <p:txBody>
          <a:bodyPr wrap="none" anchor="ctr"/>
          <a:lstStyle/>
          <a:p>
            <a:endParaRPr lang="en-US"/>
          </a:p>
        </p:txBody>
      </p:sp>
      <p:sp>
        <p:nvSpPr>
          <p:cNvPr id="35877" name="Rectangle 37"/>
          <p:cNvSpPr>
            <a:spLocks noChangeArrowheads="1"/>
          </p:cNvSpPr>
          <p:nvPr/>
        </p:nvSpPr>
        <p:spPr bwMode="auto">
          <a:xfrm>
            <a:off x="6110288" y="4098925"/>
            <a:ext cx="869950" cy="349250"/>
          </a:xfrm>
          <a:prstGeom prst="rect">
            <a:avLst/>
          </a:prstGeom>
          <a:noFill/>
          <a:ln w="12700">
            <a:solidFill>
              <a:srgbClr val="FFFFFF"/>
            </a:solidFill>
            <a:miter lim="800000"/>
            <a:headEnd/>
            <a:tailEnd/>
          </a:ln>
          <a:effectLst/>
        </p:spPr>
        <p:txBody>
          <a:bodyPr wrap="none" lIns="92075" tIns="46038" rIns="92075" bIns="46038">
            <a:spAutoFit/>
          </a:bodyPr>
          <a:lstStyle/>
          <a:p>
            <a:pPr algn="l"/>
            <a:r>
              <a:rPr lang="de-DE" sz="1600">
                <a:solidFill>
                  <a:srgbClr val="FFFFFF"/>
                </a:solidFill>
              </a:rPr>
              <a:t>&gt; 70ms</a:t>
            </a:r>
          </a:p>
        </p:txBody>
      </p:sp>
      <p:sp>
        <p:nvSpPr>
          <p:cNvPr id="35878" name="Line 38"/>
          <p:cNvSpPr>
            <a:spLocks noChangeShapeType="1"/>
          </p:cNvSpPr>
          <p:nvPr/>
        </p:nvSpPr>
        <p:spPr bwMode="auto">
          <a:xfrm flipH="1">
            <a:off x="2062163" y="3438525"/>
            <a:ext cx="209550" cy="315913"/>
          </a:xfrm>
          <a:prstGeom prst="line">
            <a:avLst/>
          </a:prstGeom>
          <a:noFill/>
          <a:ln w="50800">
            <a:solidFill>
              <a:srgbClr val="FFFFFF"/>
            </a:solidFill>
            <a:round/>
            <a:headEnd type="stealth" w="med" len="lg"/>
            <a:tailEnd type="none" w="sm" len="sm"/>
          </a:ln>
          <a:effectLst/>
        </p:spPr>
        <p:txBody>
          <a:bodyPr wrap="none" anchor="ctr"/>
          <a:lstStyle/>
          <a:p>
            <a:endParaRPr lang="en-US"/>
          </a:p>
        </p:txBody>
      </p:sp>
      <p:sp>
        <p:nvSpPr>
          <p:cNvPr id="35879" name="Rectangle 39"/>
          <p:cNvSpPr>
            <a:spLocks noChangeArrowheads="1"/>
          </p:cNvSpPr>
          <p:nvPr/>
        </p:nvSpPr>
        <p:spPr bwMode="auto">
          <a:xfrm>
            <a:off x="476250" y="2606675"/>
            <a:ext cx="508000" cy="409575"/>
          </a:xfrm>
          <a:prstGeom prst="rect">
            <a:avLst/>
          </a:prstGeom>
          <a:noFill/>
          <a:ln w="12700">
            <a:solidFill>
              <a:srgbClr val="FFFFFF"/>
            </a:solidFill>
            <a:miter lim="800000"/>
            <a:headEnd/>
            <a:tailEnd/>
          </a:ln>
          <a:effectLst/>
        </p:spPr>
        <p:txBody>
          <a:bodyPr wrap="none" lIns="92075" tIns="46038" rIns="92075" bIns="46038">
            <a:spAutoFit/>
          </a:bodyPr>
          <a:lstStyle/>
          <a:p>
            <a:pPr algn="l"/>
            <a:r>
              <a:rPr lang="de-DE" sz="2000" b="1">
                <a:solidFill>
                  <a:srgbClr val="FFFFFF"/>
                </a:solidFill>
              </a:rPr>
              <a:t>V1</a:t>
            </a:r>
          </a:p>
        </p:txBody>
      </p:sp>
      <p:sp>
        <p:nvSpPr>
          <p:cNvPr id="35880" name="Rectangle 40"/>
          <p:cNvSpPr>
            <a:spLocks noChangeArrowheads="1"/>
          </p:cNvSpPr>
          <p:nvPr/>
        </p:nvSpPr>
        <p:spPr bwMode="auto">
          <a:xfrm>
            <a:off x="476250" y="5343525"/>
            <a:ext cx="508000" cy="409575"/>
          </a:xfrm>
          <a:prstGeom prst="rect">
            <a:avLst/>
          </a:prstGeom>
          <a:noFill/>
          <a:ln w="12700">
            <a:solidFill>
              <a:srgbClr val="FFFFFF"/>
            </a:solidFill>
            <a:miter lim="800000"/>
            <a:headEnd/>
            <a:tailEnd/>
          </a:ln>
          <a:effectLst/>
        </p:spPr>
        <p:txBody>
          <a:bodyPr wrap="none" lIns="92075" tIns="46038" rIns="92075" bIns="46038">
            <a:spAutoFit/>
          </a:bodyPr>
          <a:lstStyle/>
          <a:p>
            <a:pPr algn="l"/>
            <a:r>
              <a:rPr lang="de-DE" sz="2000" b="1">
                <a:solidFill>
                  <a:srgbClr val="FFFFFF"/>
                </a:solidFill>
              </a:rPr>
              <a:t>V6</a:t>
            </a:r>
          </a:p>
        </p:txBody>
      </p:sp>
      <p:sp>
        <p:nvSpPr>
          <p:cNvPr id="35881" name="Line 41"/>
          <p:cNvSpPr>
            <a:spLocks noChangeShapeType="1"/>
          </p:cNvSpPr>
          <p:nvPr/>
        </p:nvSpPr>
        <p:spPr bwMode="auto">
          <a:xfrm flipV="1">
            <a:off x="2251075" y="2657475"/>
            <a:ext cx="65088" cy="127000"/>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5882" name="Line 42"/>
          <p:cNvSpPr>
            <a:spLocks noChangeShapeType="1"/>
          </p:cNvSpPr>
          <p:nvPr/>
        </p:nvSpPr>
        <p:spPr bwMode="auto">
          <a:xfrm flipV="1">
            <a:off x="6577013" y="2743200"/>
            <a:ext cx="77787" cy="127000"/>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5883" name="Line 43"/>
          <p:cNvSpPr>
            <a:spLocks noChangeShapeType="1"/>
          </p:cNvSpPr>
          <p:nvPr/>
        </p:nvSpPr>
        <p:spPr bwMode="auto">
          <a:xfrm>
            <a:off x="2062163" y="2398713"/>
            <a:ext cx="139700" cy="252412"/>
          </a:xfrm>
          <a:prstGeom prst="line">
            <a:avLst/>
          </a:prstGeom>
          <a:noFill/>
          <a:ln w="50800">
            <a:solidFill>
              <a:srgbClr val="FFFFFF"/>
            </a:solidFill>
            <a:round/>
            <a:headEnd type="none" w="sm" len="sm"/>
            <a:tailEnd type="stealth" w="med" len="lg"/>
          </a:ln>
          <a:effectLst/>
        </p:spPr>
        <p:txBody>
          <a:bodyPr wrap="none" anchor="ctr"/>
          <a:lstStyle/>
          <a:p>
            <a:endParaRPr lang="en-US"/>
          </a:p>
        </p:txBody>
      </p:sp>
      <p:sp>
        <p:nvSpPr>
          <p:cNvPr id="35884" name="Line 44"/>
          <p:cNvSpPr>
            <a:spLocks noChangeShapeType="1"/>
          </p:cNvSpPr>
          <p:nvPr/>
        </p:nvSpPr>
        <p:spPr bwMode="auto">
          <a:xfrm>
            <a:off x="5962650" y="2168525"/>
            <a:ext cx="190500" cy="188913"/>
          </a:xfrm>
          <a:prstGeom prst="line">
            <a:avLst/>
          </a:prstGeom>
          <a:noFill/>
          <a:ln w="50800">
            <a:solidFill>
              <a:srgbClr val="FFFFFF"/>
            </a:solidFill>
            <a:round/>
            <a:headEnd type="none" w="sm" len="sm"/>
            <a:tailEnd type="stealth" w="med" len="lg"/>
          </a:ln>
          <a:effectLst/>
        </p:spPr>
        <p:txBody>
          <a:bodyPr wrap="none" anchor="ctr"/>
          <a:lstStyle/>
          <a:p>
            <a:endParaRPr lang="en-US"/>
          </a:p>
        </p:txBody>
      </p:sp>
      <p:sp>
        <p:nvSpPr>
          <p:cNvPr id="35885" name="Line 45"/>
          <p:cNvSpPr>
            <a:spLocks noChangeShapeType="1"/>
          </p:cNvSpPr>
          <p:nvPr/>
        </p:nvSpPr>
        <p:spPr bwMode="auto">
          <a:xfrm flipH="1">
            <a:off x="6775450" y="2414588"/>
            <a:ext cx="152400" cy="244475"/>
          </a:xfrm>
          <a:prstGeom prst="line">
            <a:avLst/>
          </a:prstGeom>
          <a:noFill/>
          <a:ln w="50800">
            <a:solidFill>
              <a:srgbClr val="FFFFFF"/>
            </a:solidFill>
            <a:round/>
            <a:headEnd type="none" w="sm" len="sm"/>
            <a:tailEnd type="stealth" w="med" len="lg"/>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V1 in RBBB type QRS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a:t>
            </a:r>
            <a:r>
              <a:rPr lang="en-US" sz="2800" dirty="0" smtClean="0"/>
              <a:t>Initial ventricular activation is independent of  RBB.</a:t>
            </a:r>
          </a:p>
          <a:p>
            <a:pPr>
              <a:buNone/>
            </a:pPr>
            <a:r>
              <a:rPr lang="en-US" sz="2800" dirty="0" smtClean="0"/>
              <a:t>	RBBB </a:t>
            </a:r>
            <a:r>
              <a:rPr lang="en-US" sz="2800" dirty="0" err="1" smtClean="0"/>
              <a:t>abberation</a:t>
            </a:r>
            <a:r>
              <a:rPr lang="en-US" sz="2800" dirty="0" smtClean="0"/>
              <a:t>  affects only the latter QRS</a:t>
            </a:r>
          </a:p>
          <a:p>
            <a:endParaRPr lang="en-US" sz="2800" dirty="0" smtClean="0">
              <a:solidFill>
                <a:srgbClr val="FFFF00"/>
              </a:solidFill>
            </a:endParaRPr>
          </a:p>
          <a:p>
            <a:r>
              <a:rPr lang="en-US" sz="2800" dirty="0" smtClean="0">
                <a:solidFill>
                  <a:srgbClr val="FFFF00"/>
                </a:solidFill>
              </a:rPr>
              <a:t>True RBBB</a:t>
            </a:r>
          </a:p>
          <a:p>
            <a:pPr>
              <a:buNone/>
            </a:pPr>
            <a:r>
              <a:rPr lang="en-US" sz="2800" dirty="0" smtClean="0"/>
              <a:t>		</a:t>
            </a:r>
            <a:r>
              <a:rPr lang="en-US" sz="2800" dirty="0" err="1" smtClean="0"/>
              <a:t>rR’,rsR’,rSr’,rSR</a:t>
            </a:r>
            <a:r>
              <a:rPr lang="en-US" sz="2800" dirty="0" smtClean="0"/>
              <a:t>’</a:t>
            </a:r>
          </a:p>
          <a:p>
            <a:endParaRPr lang="en-US" sz="2800" dirty="0" smtClean="0">
              <a:solidFill>
                <a:srgbClr val="FFFF00"/>
              </a:solidFill>
            </a:endParaRPr>
          </a:p>
          <a:p>
            <a:r>
              <a:rPr lang="en-US" sz="2800" dirty="0" smtClean="0">
                <a:solidFill>
                  <a:srgbClr val="FFFF00"/>
                </a:solidFill>
              </a:rPr>
              <a:t>VT</a:t>
            </a:r>
          </a:p>
          <a:p>
            <a:pPr>
              <a:buNone/>
            </a:pPr>
            <a:r>
              <a:rPr lang="en-US" sz="2800" dirty="0" smtClean="0"/>
              <a:t>		</a:t>
            </a:r>
            <a:r>
              <a:rPr lang="en-US" sz="2800" dirty="0" err="1" smtClean="0"/>
              <a:t>qR,Rsr’,monophasic</a:t>
            </a:r>
            <a:r>
              <a:rPr lang="en-US" sz="2800" dirty="0" smtClean="0"/>
              <a:t> R wave</a:t>
            </a:r>
          </a:p>
          <a:p>
            <a:pPr>
              <a:buNone/>
            </a:pPr>
            <a:r>
              <a:rPr lang="en-US" sz="2400" dirty="0" smtClean="0">
                <a:solidFill>
                  <a:srgbClr val="FFFF00"/>
                </a:solidFill>
              </a:rPr>
              <a:t>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V6 in RBBB type QRS</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RBBB </a:t>
            </a:r>
            <a:r>
              <a:rPr lang="en-US" dirty="0" err="1" smtClean="0"/>
              <a:t>abberation</a:t>
            </a:r>
            <a:r>
              <a:rPr lang="en-US" dirty="0" smtClean="0"/>
              <a:t>-small s wave.</a:t>
            </a:r>
          </a:p>
          <a:p>
            <a:pPr>
              <a:buNone/>
            </a:pPr>
            <a:r>
              <a:rPr lang="en-US" dirty="0" smtClean="0"/>
              <a:t>		</a:t>
            </a:r>
            <a:r>
              <a:rPr lang="en-US" dirty="0" err="1" smtClean="0"/>
              <a:t>qR</a:t>
            </a:r>
            <a:r>
              <a:rPr lang="en-US" dirty="0" err="1" smtClean="0">
                <a:solidFill>
                  <a:srgbClr val="FFFF00"/>
                </a:solidFill>
              </a:rPr>
              <a:t>s</a:t>
            </a:r>
            <a:r>
              <a:rPr lang="en-US" dirty="0" smtClean="0">
                <a:solidFill>
                  <a:srgbClr val="FFFF00"/>
                </a:solidFill>
              </a:rPr>
              <a:t> </a:t>
            </a:r>
            <a:r>
              <a:rPr lang="en-US" dirty="0" smtClean="0"/>
              <a:t>or R</a:t>
            </a:r>
            <a:r>
              <a:rPr lang="en-US" dirty="0" smtClean="0">
                <a:solidFill>
                  <a:srgbClr val="FFFF00"/>
                </a:solidFill>
              </a:rPr>
              <a:t>s</a:t>
            </a:r>
            <a:r>
              <a:rPr lang="en-US" dirty="0" smtClean="0"/>
              <a:t> pattern</a:t>
            </a:r>
          </a:p>
          <a:p>
            <a:endParaRPr lang="en-US" dirty="0" smtClean="0"/>
          </a:p>
          <a:p>
            <a:endParaRPr lang="en-US" dirty="0"/>
          </a:p>
          <a:p>
            <a:r>
              <a:rPr lang="en-US" dirty="0" smtClean="0"/>
              <a:t>RBBB type VT-</a:t>
            </a:r>
          </a:p>
          <a:p>
            <a:pPr>
              <a:buNone/>
            </a:pPr>
            <a:r>
              <a:rPr lang="en-US" dirty="0" smtClean="0"/>
              <a:t>		</a:t>
            </a:r>
            <a:r>
              <a:rPr lang="en-US" dirty="0" err="1" smtClean="0"/>
              <a:t>qR</a:t>
            </a:r>
            <a:r>
              <a:rPr lang="en-US" dirty="0" err="1" smtClean="0">
                <a:solidFill>
                  <a:srgbClr val="FFFF00"/>
                </a:solidFill>
              </a:rPr>
              <a:t>S</a:t>
            </a:r>
            <a:r>
              <a:rPr lang="en-US" dirty="0" err="1" smtClean="0"/>
              <a:t>,qr</a:t>
            </a:r>
            <a:r>
              <a:rPr lang="en-US" dirty="0" err="1" smtClean="0">
                <a:solidFill>
                  <a:srgbClr val="FFFF00"/>
                </a:solidFill>
              </a:rPr>
              <a:t>S</a:t>
            </a:r>
            <a:r>
              <a:rPr lang="en-US" dirty="0" err="1" smtClean="0"/>
              <a:t>,r</a:t>
            </a:r>
            <a:r>
              <a:rPr lang="en-US" dirty="0" err="1" smtClean="0">
                <a:solidFill>
                  <a:srgbClr val="FFFF00"/>
                </a:solidFill>
              </a:rPr>
              <a:t>S</a:t>
            </a:r>
            <a:r>
              <a:rPr lang="en-US" dirty="0" err="1" smtClean="0"/>
              <a:t>,Q</a:t>
            </a:r>
            <a:r>
              <a:rPr lang="en-US" dirty="0" err="1" smtClean="0">
                <a:solidFill>
                  <a:srgbClr val="FFFF00"/>
                </a:solidFill>
              </a:rPr>
              <a:t>S</a:t>
            </a:r>
            <a:r>
              <a:rPr lang="en-US" dirty="0" smtClean="0"/>
              <a:t>  patterns seen</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2"/>
          <p:cNvSpPr>
            <a:spLocks noChangeShapeType="1"/>
          </p:cNvSpPr>
          <p:nvPr/>
        </p:nvSpPr>
        <p:spPr bwMode="auto">
          <a:xfrm>
            <a:off x="1671638" y="2886075"/>
            <a:ext cx="487362" cy="0"/>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6867" name="Line 3"/>
          <p:cNvSpPr>
            <a:spLocks noChangeShapeType="1"/>
          </p:cNvSpPr>
          <p:nvPr/>
        </p:nvSpPr>
        <p:spPr bwMode="auto">
          <a:xfrm>
            <a:off x="3022600" y="2886075"/>
            <a:ext cx="374650" cy="0"/>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6868" name="Line 4"/>
          <p:cNvSpPr>
            <a:spLocks noChangeShapeType="1"/>
          </p:cNvSpPr>
          <p:nvPr/>
        </p:nvSpPr>
        <p:spPr bwMode="auto">
          <a:xfrm flipV="1">
            <a:off x="2154238" y="2476500"/>
            <a:ext cx="153987" cy="422275"/>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6869" name="Line 5"/>
          <p:cNvSpPr>
            <a:spLocks noChangeShapeType="1"/>
          </p:cNvSpPr>
          <p:nvPr/>
        </p:nvSpPr>
        <p:spPr bwMode="auto">
          <a:xfrm>
            <a:off x="2311400" y="2478088"/>
            <a:ext cx="149225" cy="984250"/>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6870" name="Line 6"/>
          <p:cNvSpPr>
            <a:spLocks noChangeShapeType="1"/>
          </p:cNvSpPr>
          <p:nvPr/>
        </p:nvSpPr>
        <p:spPr bwMode="auto">
          <a:xfrm flipV="1">
            <a:off x="2457450" y="1762125"/>
            <a:ext cx="331788" cy="1698625"/>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6871" name="Line 7"/>
          <p:cNvSpPr>
            <a:spLocks noChangeShapeType="1"/>
          </p:cNvSpPr>
          <p:nvPr/>
        </p:nvSpPr>
        <p:spPr bwMode="auto">
          <a:xfrm>
            <a:off x="2790825" y="1763713"/>
            <a:ext cx="239713" cy="1136650"/>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6872" name="Line 8"/>
          <p:cNvSpPr>
            <a:spLocks noChangeShapeType="1"/>
          </p:cNvSpPr>
          <p:nvPr/>
        </p:nvSpPr>
        <p:spPr bwMode="auto">
          <a:xfrm>
            <a:off x="5086350" y="3073400"/>
            <a:ext cx="125413" cy="0"/>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6873" name="Line 9"/>
          <p:cNvSpPr>
            <a:spLocks noChangeShapeType="1"/>
          </p:cNvSpPr>
          <p:nvPr/>
        </p:nvSpPr>
        <p:spPr bwMode="auto">
          <a:xfrm>
            <a:off x="5975350" y="3087688"/>
            <a:ext cx="117475" cy="0"/>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6874" name="Line 10"/>
          <p:cNvSpPr>
            <a:spLocks noChangeShapeType="1"/>
          </p:cNvSpPr>
          <p:nvPr/>
        </p:nvSpPr>
        <p:spPr bwMode="auto">
          <a:xfrm flipV="1">
            <a:off x="5226050" y="2201863"/>
            <a:ext cx="233363" cy="900112"/>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6875" name="Line 11"/>
          <p:cNvSpPr>
            <a:spLocks noChangeShapeType="1"/>
          </p:cNvSpPr>
          <p:nvPr/>
        </p:nvSpPr>
        <p:spPr bwMode="auto">
          <a:xfrm>
            <a:off x="5789613" y="2073275"/>
            <a:ext cx="192087" cy="1028700"/>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6876" name="Line 12"/>
          <p:cNvSpPr>
            <a:spLocks noChangeShapeType="1"/>
          </p:cNvSpPr>
          <p:nvPr/>
        </p:nvSpPr>
        <p:spPr bwMode="auto">
          <a:xfrm flipV="1">
            <a:off x="5461000" y="2092325"/>
            <a:ext cx="319088" cy="120650"/>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6877" name="Line 13"/>
          <p:cNvSpPr>
            <a:spLocks noChangeShapeType="1"/>
          </p:cNvSpPr>
          <p:nvPr/>
        </p:nvSpPr>
        <p:spPr bwMode="auto">
          <a:xfrm>
            <a:off x="7046913" y="3059113"/>
            <a:ext cx="149225" cy="0"/>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6878" name="Line 14"/>
          <p:cNvSpPr>
            <a:spLocks noChangeShapeType="1"/>
          </p:cNvSpPr>
          <p:nvPr/>
        </p:nvSpPr>
        <p:spPr bwMode="auto">
          <a:xfrm>
            <a:off x="7732713" y="3001963"/>
            <a:ext cx="157162" cy="0"/>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6879" name="Line 15"/>
          <p:cNvSpPr>
            <a:spLocks noChangeShapeType="1"/>
          </p:cNvSpPr>
          <p:nvPr/>
        </p:nvSpPr>
        <p:spPr bwMode="auto">
          <a:xfrm flipV="1">
            <a:off x="7265988" y="1927225"/>
            <a:ext cx="234950" cy="1296988"/>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6880" name="Line 16"/>
          <p:cNvSpPr>
            <a:spLocks noChangeShapeType="1"/>
          </p:cNvSpPr>
          <p:nvPr/>
        </p:nvSpPr>
        <p:spPr bwMode="auto">
          <a:xfrm>
            <a:off x="7510463" y="1920875"/>
            <a:ext cx="215900" cy="1109663"/>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6881" name="Line 17"/>
          <p:cNvSpPr>
            <a:spLocks noChangeShapeType="1"/>
          </p:cNvSpPr>
          <p:nvPr/>
        </p:nvSpPr>
        <p:spPr bwMode="auto">
          <a:xfrm>
            <a:off x="1622425" y="5211763"/>
            <a:ext cx="269875" cy="0"/>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6882" name="Line 18"/>
          <p:cNvSpPr>
            <a:spLocks noChangeShapeType="1"/>
          </p:cNvSpPr>
          <p:nvPr/>
        </p:nvSpPr>
        <p:spPr bwMode="auto">
          <a:xfrm>
            <a:off x="2982913" y="5211763"/>
            <a:ext cx="288925" cy="0"/>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6883" name="Line 19"/>
          <p:cNvSpPr>
            <a:spLocks noChangeShapeType="1"/>
          </p:cNvSpPr>
          <p:nvPr/>
        </p:nvSpPr>
        <p:spPr bwMode="auto">
          <a:xfrm>
            <a:off x="1878013" y="5199063"/>
            <a:ext cx="101600" cy="209550"/>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6884" name="Line 20"/>
          <p:cNvSpPr>
            <a:spLocks noChangeShapeType="1"/>
          </p:cNvSpPr>
          <p:nvPr/>
        </p:nvSpPr>
        <p:spPr bwMode="auto">
          <a:xfrm flipV="1">
            <a:off x="1981200" y="3975100"/>
            <a:ext cx="465138" cy="1433513"/>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6885" name="Line 21"/>
          <p:cNvSpPr>
            <a:spLocks noChangeShapeType="1"/>
          </p:cNvSpPr>
          <p:nvPr/>
        </p:nvSpPr>
        <p:spPr bwMode="auto">
          <a:xfrm>
            <a:off x="2439988" y="3968750"/>
            <a:ext cx="330200" cy="2141538"/>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6886" name="Line 22"/>
          <p:cNvSpPr>
            <a:spLocks noChangeShapeType="1"/>
          </p:cNvSpPr>
          <p:nvPr/>
        </p:nvSpPr>
        <p:spPr bwMode="auto">
          <a:xfrm flipH="1">
            <a:off x="2792413" y="5199063"/>
            <a:ext cx="211137" cy="911225"/>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6887" name="Line 23"/>
          <p:cNvSpPr>
            <a:spLocks noChangeShapeType="1"/>
          </p:cNvSpPr>
          <p:nvPr/>
        </p:nvSpPr>
        <p:spPr bwMode="auto">
          <a:xfrm>
            <a:off x="5089525" y="4983163"/>
            <a:ext cx="217488" cy="0"/>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6888" name="Line 24"/>
          <p:cNvSpPr>
            <a:spLocks noChangeShapeType="1"/>
          </p:cNvSpPr>
          <p:nvPr/>
        </p:nvSpPr>
        <p:spPr bwMode="auto">
          <a:xfrm flipV="1">
            <a:off x="5302250" y="4419600"/>
            <a:ext cx="204788" cy="561975"/>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6889" name="Line 25"/>
          <p:cNvSpPr>
            <a:spLocks noChangeShapeType="1"/>
          </p:cNvSpPr>
          <p:nvPr/>
        </p:nvSpPr>
        <p:spPr bwMode="auto">
          <a:xfrm>
            <a:off x="5508625" y="4421188"/>
            <a:ext cx="222250" cy="1562100"/>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6890" name="Line 26"/>
          <p:cNvSpPr>
            <a:spLocks noChangeShapeType="1"/>
          </p:cNvSpPr>
          <p:nvPr/>
        </p:nvSpPr>
        <p:spPr bwMode="auto">
          <a:xfrm flipV="1">
            <a:off x="5737225" y="4984750"/>
            <a:ext cx="204788" cy="992188"/>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6891" name="Line 27"/>
          <p:cNvSpPr>
            <a:spLocks noChangeShapeType="1"/>
          </p:cNvSpPr>
          <p:nvPr/>
        </p:nvSpPr>
        <p:spPr bwMode="auto">
          <a:xfrm>
            <a:off x="5929313" y="4983163"/>
            <a:ext cx="198437" cy="0"/>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6892" name="Line 28"/>
          <p:cNvSpPr>
            <a:spLocks noChangeShapeType="1"/>
          </p:cNvSpPr>
          <p:nvPr/>
        </p:nvSpPr>
        <p:spPr bwMode="auto">
          <a:xfrm>
            <a:off x="6938963" y="4997450"/>
            <a:ext cx="114300" cy="0"/>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6893" name="Line 29"/>
          <p:cNvSpPr>
            <a:spLocks noChangeShapeType="1"/>
          </p:cNvSpPr>
          <p:nvPr/>
        </p:nvSpPr>
        <p:spPr bwMode="auto">
          <a:xfrm>
            <a:off x="7040563" y="4984750"/>
            <a:ext cx="125412" cy="454025"/>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6894" name="Line 30"/>
          <p:cNvSpPr>
            <a:spLocks noChangeShapeType="1"/>
          </p:cNvSpPr>
          <p:nvPr/>
        </p:nvSpPr>
        <p:spPr bwMode="auto">
          <a:xfrm>
            <a:off x="7161213" y="5434013"/>
            <a:ext cx="166687" cy="257175"/>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6895" name="Line 31"/>
          <p:cNvSpPr>
            <a:spLocks noChangeShapeType="1"/>
          </p:cNvSpPr>
          <p:nvPr/>
        </p:nvSpPr>
        <p:spPr bwMode="auto">
          <a:xfrm flipV="1">
            <a:off x="7402513" y="5610225"/>
            <a:ext cx="107950" cy="147638"/>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6896" name="Line 32"/>
          <p:cNvSpPr>
            <a:spLocks noChangeShapeType="1"/>
          </p:cNvSpPr>
          <p:nvPr/>
        </p:nvSpPr>
        <p:spPr bwMode="auto">
          <a:xfrm flipH="1">
            <a:off x="7513638" y="4984750"/>
            <a:ext cx="185737" cy="631825"/>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6897" name="Line 33"/>
          <p:cNvSpPr>
            <a:spLocks noChangeShapeType="1"/>
          </p:cNvSpPr>
          <p:nvPr/>
        </p:nvSpPr>
        <p:spPr bwMode="auto">
          <a:xfrm>
            <a:off x="7700963" y="4983163"/>
            <a:ext cx="149225" cy="0"/>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6898" name="Line 34"/>
          <p:cNvSpPr>
            <a:spLocks noChangeShapeType="1"/>
          </p:cNvSpPr>
          <p:nvPr/>
        </p:nvSpPr>
        <p:spPr bwMode="auto">
          <a:xfrm>
            <a:off x="7323138" y="5686425"/>
            <a:ext cx="101600" cy="79375"/>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6899" name="Line 35"/>
          <p:cNvSpPr>
            <a:spLocks noChangeShapeType="1"/>
          </p:cNvSpPr>
          <p:nvPr/>
        </p:nvSpPr>
        <p:spPr bwMode="auto">
          <a:xfrm>
            <a:off x="7191375" y="3032125"/>
            <a:ext cx="88900" cy="185738"/>
          </a:xfrm>
          <a:prstGeom prst="line">
            <a:avLst/>
          </a:prstGeom>
          <a:noFill/>
          <a:ln w="50800">
            <a:solidFill>
              <a:srgbClr val="FFFFFF"/>
            </a:solidFill>
            <a:round/>
            <a:headEnd type="none" w="sm" len="sm"/>
            <a:tailEnd type="none" w="sm" len="sm"/>
          </a:ln>
          <a:effectLst/>
        </p:spPr>
        <p:txBody>
          <a:bodyPr wrap="none" anchor="ctr"/>
          <a:lstStyle/>
          <a:p>
            <a:endParaRPr lang="en-US"/>
          </a:p>
        </p:txBody>
      </p:sp>
      <p:sp>
        <p:nvSpPr>
          <p:cNvPr id="36900" name="Rectangle 36"/>
          <p:cNvSpPr>
            <a:spLocks noGrp="1" noChangeArrowheads="1"/>
          </p:cNvSpPr>
          <p:nvPr>
            <p:ph type="title"/>
          </p:nvPr>
        </p:nvSpPr>
        <p:spPr>
          <a:xfrm>
            <a:off x="457200" y="-71438"/>
            <a:ext cx="8229600" cy="1143001"/>
          </a:xfrm>
          <a:noFill/>
          <a:ln/>
        </p:spPr>
        <p:txBody>
          <a:bodyPr/>
          <a:lstStyle/>
          <a:p>
            <a:pPr eaLnBrk="0" hangingPunct="0"/>
            <a:r>
              <a:rPr lang="de-DE" sz="2800" b="1">
                <a:solidFill>
                  <a:srgbClr val="FFCC00"/>
                </a:solidFill>
                <a:effectLst/>
              </a:rPr>
              <a:t>Step 4: RBBB - type wide QRS complex</a:t>
            </a:r>
          </a:p>
        </p:txBody>
      </p:sp>
      <p:sp>
        <p:nvSpPr>
          <p:cNvPr id="36901" name="Rectangle 37"/>
          <p:cNvSpPr>
            <a:spLocks noChangeArrowheads="1"/>
          </p:cNvSpPr>
          <p:nvPr/>
        </p:nvSpPr>
        <p:spPr bwMode="auto">
          <a:xfrm>
            <a:off x="2087563" y="1076325"/>
            <a:ext cx="692150" cy="409575"/>
          </a:xfrm>
          <a:prstGeom prst="rect">
            <a:avLst/>
          </a:prstGeom>
          <a:noFill/>
          <a:ln w="12700">
            <a:solidFill>
              <a:srgbClr val="FFFFFF"/>
            </a:solidFill>
            <a:miter lim="800000"/>
            <a:headEnd/>
            <a:tailEnd/>
          </a:ln>
          <a:effectLst/>
        </p:spPr>
        <p:txBody>
          <a:bodyPr wrap="none" lIns="92075" tIns="46038" rIns="92075" bIns="46038">
            <a:spAutoFit/>
          </a:bodyPr>
          <a:lstStyle/>
          <a:p>
            <a:pPr algn="l"/>
            <a:r>
              <a:rPr lang="de-DE" sz="2000">
                <a:solidFill>
                  <a:srgbClr val="FFFFFF"/>
                </a:solidFill>
              </a:rPr>
              <a:t>SVT</a:t>
            </a:r>
          </a:p>
        </p:txBody>
      </p:sp>
      <p:sp>
        <p:nvSpPr>
          <p:cNvPr id="36902" name="Rectangle 38"/>
          <p:cNvSpPr>
            <a:spLocks noChangeArrowheads="1"/>
          </p:cNvSpPr>
          <p:nvPr/>
        </p:nvSpPr>
        <p:spPr bwMode="auto">
          <a:xfrm>
            <a:off x="6223000" y="1052513"/>
            <a:ext cx="522288" cy="409575"/>
          </a:xfrm>
          <a:prstGeom prst="rect">
            <a:avLst/>
          </a:prstGeom>
          <a:noFill/>
          <a:ln w="12700">
            <a:solidFill>
              <a:srgbClr val="FFFFFF"/>
            </a:solidFill>
            <a:miter lim="800000"/>
            <a:headEnd/>
            <a:tailEnd/>
          </a:ln>
          <a:effectLst/>
        </p:spPr>
        <p:txBody>
          <a:bodyPr wrap="none" lIns="92075" tIns="46038" rIns="92075" bIns="46038">
            <a:spAutoFit/>
          </a:bodyPr>
          <a:lstStyle/>
          <a:p>
            <a:pPr algn="l"/>
            <a:r>
              <a:rPr lang="de-DE" sz="2000">
                <a:solidFill>
                  <a:srgbClr val="FFFFFF"/>
                </a:solidFill>
              </a:rPr>
              <a:t>VT</a:t>
            </a:r>
          </a:p>
        </p:txBody>
      </p:sp>
      <p:sp>
        <p:nvSpPr>
          <p:cNvPr id="36903" name="Rectangle 39"/>
          <p:cNvSpPr>
            <a:spLocks noChangeArrowheads="1"/>
          </p:cNvSpPr>
          <p:nvPr/>
        </p:nvSpPr>
        <p:spPr bwMode="auto">
          <a:xfrm>
            <a:off x="738188" y="2438400"/>
            <a:ext cx="508000" cy="409575"/>
          </a:xfrm>
          <a:prstGeom prst="rect">
            <a:avLst/>
          </a:prstGeom>
          <a:noFill/>
          <a:ln w="12700">
            <a:solidFill>
              <a:srgbClr val="FFFFFF"/>
            </a:solidFill>
            <a:miter lim="800000"/>
            <a:headEnd/>
            <a:tailEnd/>
          </a:ln>
          <a:effectLst/>
        </p:spPr>
        <p:txBody>
          <a:bodyPr wrap="none" lIns="92075" tIns="46038" rIns="92075" bIns="46038">
            <a:spAutoFit/>
          </a:bodyPr>
          <a:lstStyle/>
          <a:p>
            <a:pPr algn="l"/>
            <a:r>
              <a:rPr lang="de-DE" sz="2000">
                <a:solidFill>
                  <a:srgbClr val="FFFFFF"/>
                </a:solidFill>
              </a:rPr>
              <a:t>V1</a:t>
            </a:r>
          </a:p>
        </p:txBody>
      </p:sp>
      <p:sp>
        <p:nvSpPr>
          <p:cNvPr id="36904" name="Rectangle 40"/>
          <p:cNvSpPr>
            <a:spLocks noChangeArrowheads="1"/>
          </p:cNvSpPr>
          <p:nvPr/>
        </p:nvSpPr>
        <p:spPr bwMode="auto">
          <a:xfrm>
            <a:off x="719138" y="5048250"/>
            <a:ext cx="508000" cy="409575"/>
          </a:xfrm>
          <a:prstGeom prst="rect">
            <a:avLst/>
          </a:prstGeom>
          <a:noFill/>
          <a:ln w="12700">
            <a:solidFill>
              <a:srgbClr val="FFFFFF"/>
            </a:solidFill>
            <a:miter lim="800000"/>
            <a:headEnd/>
            <a:tailEnd/>
          </a:ln>
          <a:effectLst/>
        </p:spPr>
        <p:txBody>
          <a:bodyPr wrap="none" lIns="92075" tIns="46038" rIns="92075" bIns="46038">
            <a:spAutoFit/>
          </a:bodyPr>
          <a:lstStyle/>
          <a:p>
            <a:pPr algn="l"/>
            <a:r>
              <a:rPr lang="de-DE" sz="2000">
                <a:solidFill>
                  <a:srgbClr val="FFFFFF"/>
                </a:solidFill>
              </a:rPr>
              <a:t>V6</a:t>
            </a:r>
          </a:p>
        </p:txBody>
      </p:sp>
      <p:sp>
        <p:nvSpPr>
          <p:cNvPr id="36905" name="Rectangle 41"/>
          <p:cNvSpPr>
            <a:spLocks noChangeArrowheads="1"/>
          </p:cNvSpPr>
          <p:nvPr/>
        </p:nvSpPr>
        <p:spPr bwMode="auto">
          <a:xfrm>
            <a:off x="6370638" y="2574925"/>
            <a:ext cx="409575" cy="396875"/>
          </a:xfrm>
          <a:prstGeom prst="rect">
            <a:avLst/>
          </a:prstGeom>
          <a:noFill/>
          <a:ln w="12700">
            <a:noFill/>
            <a:miter lim="800000"/>
            <a:headEnd/>
            <a:tailEnd/>
          </a:ln>
          <a:effectLst/>
        </p:spPr>
        <p:txBody>
          <a:bodyPr wrap="none" lIns="92075" tIns="46038" rIns="92075" bIns="46038">
            <a:spAutoFit/>
          </a:bodyPr>
          <a:lstStyle/>
          <a:p>
            <a:pPr algn="l"/>
            <a:r>
              <a:rPr lang="de-DE" sz="2000">
                <a:solidFill>
                  <a:srgbClr val="FFFFFF"/>
                </a:solidFill>
              </a:rPr>
              <a:t>or</a:t>
            </a:r>
          </a:p>
        </p:txBody>
      </p:sp>
      <p:sp>
        <p:nvSpPr>
          <p:cNvPr id="36906" name="Rectangle 42"/>
          <p:cNvSpPr>
            <a:spLocks noChangeArrowheads="1"/>
          </p:cNvSpPr>
          <p:nvPr/>
        </p:nvSpPr>
        <p:spPr bwMode="auto">
          <a:xfrm>
            <a:off x="6356350" y="5140325"/>
            <a:ext cx="409575" cy="396875"/>
          </a:xfrm>
          <a:prstGeom prst="rect">
            <a:avLst/>
          </a:prstGeom>
          <a:noFill/>
          <a:ln w="12700">
            <a:noFill/>
            <a:miter lim="800000"/>
            <a:headEnd/>
            <a:tailEnd/>
          </a:ln>
          <a:effectLst/>
        </p:spPr>
        <p:txBody>
          <a:bodyPr wrap="none" lIns="92075" tIns="46038" rIns="92075" bIns="46038">
            <a:spAutoFit/>
          </a:bodyPr>
          <a:lstStyle/>
          <a:p>
            <a:pPr algn="l"/>
            <a:r>
              <a:rPr lang="de-DE" sz="2000">
                <a:solidFill>
                  <a:srgbClr val="FFFFFF"/>
                </a:solidFill>
              </a:rPr>
              <a:t>or</a:t>
            </a:r>
          </a:p>
        </p:txBody>
      </p:sp>
      <p:sp>
        <p:nvSpPr>
          <p:cNvPr id="36907" name="Rectangle 43"/>
          <p:cNvSpPr>
            <a:spLocks noChangeArrowheads="1"/>
          </p:cNvSpPr>
          <p:nvPr/>
        </p:nvSpPr>
        <p:spPr bwMode="auto">
          <a:xfrm>
            <a:off x="1243013" y="3998913"/>
            <a:ext cx="868362" cy="336550"/>
          </a:xfrm>
          <a:prstGeom prst="rect">
            <a:avLst/>
          </a:prstGeom>
          <a:noFill/>
          <a:ln w="12700">
            <a:noFill/>
            <a:miter lim="800000"/>
            <a:headEnd/>
            <a:tailEnd/>
          </a:ln>
          <a:effectLst/>
        </p:spPr>
        <p:txBody>
          <a:bodyPr wrap="none" lIns="92075" tIns="46038" rIns="92075" bIns="46038">
            <a:spAutoFit/>
          </a:bodyPr>
          <a:lstStyle/>
          <a:p>
            <a:pPr algn="l"/>
            <a:r>
              <a:rPr lang="de-DE" sz="1600">
                <a:solidFill>
                  <a:srgbClr val="FFFFFF"/>
                </a:solidFill>
              </a:rPr>
              <a:t>R/S &gt; 1</a:t>
            </a:r>
          </a:p>
        </p:txBody>
      </p:sp>
      <p:sp>
        <p:nvSpPr>
          <p:cNvPr id="36908" name="Rectangle 44"/>
          <p:cNvSpPr>
            <a:spLocks noChangeArrowheads="1"/>
          </p:cNvSpPr>
          <p:nvPr/>
        </p:nvSpPr>
        <p:spPr bwMode="auto">
          <a:xfrm>
            <a:off x="4848225" y="4019550"/>
            <a:ext cx="1320800" cy="336550"/>
          </a:xfrm>
          <a:prstGeom prst="rect">
            <a:avLst/>
          </a:prstGeom>
          <a:noFill/>
          <a:ln w="12700">
            <a:noFill/>
            <a:miter lim="800000"/>
            <a:headEnd/>
            <a:tailEnd/>
          </a:ln>
          <a:effectLst/>
        </p:spPr>
        <p:txBody>
          <a:bodyPr wrap="none" lIns="92075" tIns="46038" rIns="92075" bIns="46038">
            <a:spAutoFit/>
          </a:bodyPr>
          <a:lstStyle/>
          <a:p>
            <a:pPr algn="l"/>
            <a:r>
              <a:rPr lang="de-DE" sz="1600">
                <a:solidFill>
                  <a:srgbClr val="FFFFFF"/>
                </a:solidFill>
              </a:rPr>
              <a:t>R/S ratio &lt; 1</a:t>
            </a:r>
          </a:p>
        </p:txBody>
      </p:sp>
      <p:sp>
        <p:nvSpPr>
          <p:cNvPr id="36909" name="Rectangle 45"/>
          <p:cNvSpPr>
            <a:spLocks noChangeArrowheads="1"/>
          </p:cNvSpPr>
          <p:nvPr/>
        </p:nvSpPr>
        <p:spPr bwMode="auto">
          <a:xfrm>
            <a:off x="7085013" y="4117975"/>
            <a:ext cx="1290637" cy="336550"/>
          </a:xfrm>
          <a:prstGeom prst="rect">
            <a:avLst/>
          </a:prstGeom>
          <a:noFill/>
          <a:ln w="12700">
            <a:noFill/>
            <a:miter lim="800000"/>
            <a:headEnd/>
            <a:tailEnd/>
          </a:ln>
          <a:effectLst/>
        </p:spPr>
        <p:txBody>
          <a:bodyPr wrap="none" lIns="92075" tIns="46038" rIns="92075" bIns="46038">
            <a:spAutoFit/>
          </a:bodyPr>
          <a:lstStyle/>
          <a:p>
            <a:pPr algn="l"/>
            <a:r>
              <a:rPr lang="de-DE" sz="1600">
                <a:solidFill>
                  <a:srgbClr val="FFFFFF"/>
                </a:solidFill>
              </a:rPr>
              <a:t>QS complex</a:t>
            </a:r>
          </a:p>
        </p:txBody>
      </p:sp>
      <p:sp>
        <p:nvSpPr>
          <p:cNvPr id="36910" name="Rectangle 46"/>
          <p:cNvSpPr>
            <a:spLocks noChangeArrowheads="1"/>
          </p:cNvSpPr>
          <p:nvPr/>
        </p:nvSpPr>
        <p:spPr bwMode="auto">
          <a:xfrm>
            <a:off x="876300" y="1627188"/>
            <a:ext cx="1797050" cy="336550"/>
          </a:xfrm>
          <a:prstGeom prst="rect">
            <a:avLst/>
          </a:prstGeom>
          <a:noFill/>
          <a:ln w="12700">
            <a:noFill/>
            <a:miter lim="800000"/>
            <a:headEnd/>
            <a:tailEnd/>
          </a:ln>
          <a:effectLst/>
        </p:spPr>
        <p:txBody>
          <a:bodyPr wrap="none" lIns="92075" tIns="46038" rIns="92075" bIns="46038">
            <a:spAutoFit/>
          </a:bodyPr>
          <a:lstStyle/>
          <a:p>
            <a:pPr algn="l"/>
            <a:r>
              <a:rPr lang="de-DE" sz="1600">
                <a:solidFill>
                  <a:srgbClr val="FFFFFF"/>
                </a:solidFill>
              </a:rPr>
              <a:t>rSR’ configuration</a:t>
            </a:r>
          </a:p>
        </p:txBody>
      </p:sp>
      <p:sp>
        <p:nvSpPr>
          <p:cNvPr id="36911" name="Rectangle 47"/>
          <p:cNvSpPr>
            <a:spLocks noChangeArrowheads="1"/>
          </p:cNvSpPr>
          <p:nvPr/>
        </p:nvSpPr>
        <p:spPr bwMode="auto">
          <a:xfrm>
            <a:off x="4456113" y="1603375"/>
            <a:ext cx="2011362" cy="336550"/>
          </a:xfrm>
          <a:prstGeom prst="rect">
            <a:avLst/>
          </a:prstGeom>
          <a:noFill/>
          <a:ln w="12700">
            <a:noFill/>
            <a:miter lim="800000"/>
            <a:headEnd/>
            <a:tailEnd/>
          </a:ln>
          <a:effectLst/>
        </p:spPr>
        <p:txBody>
          <a:bodyPr wrap="none" lIns="92075" tIns="46038" rIns="92075" bIns="46038">
            <a:spAutoFit/>
          </a:bodyPr>
          <a:lstStyle/>
          <a:p>
            <a:pPr algn="l"/>
            <a:r>
              <a:rPr lang="de-DE" sz="1600">
                <a:solidFill>
                  <a:srgbClr val="FFFFFF"/>
                </a:solidFill>
              </a:rPr>
              <a:t>monophasic R wave</a:t>
            </a:r>
          </a:p>
        </p:txBody>
      </p:sp>
      <p:sp>
        <p:nvSpPr>
          <p:cNvPr id="36912" name="Rectangle 48"/>
          <p:cNvSpPr>
            <a:spLocks noChangeArrowheads="1"/>
          </p:cNvSpPr>
          <p:nvPr/>
        </p:nvSpPr>
        <p:spPr bwMode="auto">
          <a:xfrm>
            <a:off x="6737350" y="1579563"/>
            <a:ext cx="1935163" cy="336550"/>
          </a:xfrm>
          <a:prstGeom prst="rect">
            <a:avLst/>
          </a:prstGeom>
          <a:noFill/>
          <a:ln w="12700">
            <a:noFill/>
            <a:miter lim="800000"/>
            <a:headEnd/>
            <a:tailEnd/>
          </a:ln>
          <a:effectLst/>
        </p:spPr>
        <p:txBody>
          <a:bodyPr wrap="none" lIns="92075" tIns="46038" rIns="92075" bIns="46038">
            <a:spAutoFit/>
          </a:bodyPr>
          <a:lstStyle/>
          <a:p>
            <a:pPr algn="l"/>
            <a:r>
              <a:rPr lang="de-DE" sz="1600">
                <a:solidFill>
                  <a:srgbClr val="FFFFFF"/>
                </a:solidFill>
              </a:rPr>
              <a:t>qR (or Rs) complex</a:t>
            </a:r>
          </a:p>
        </p:txBody>
      </p:sp>
      <p:sp>
        <p:nvSpPr>
          <p:cNvPr id="36913" name="Line 49"/>
          <p:cNvSpPr>
            <a:spLocks noChangeShapeType="1"/>
          </p:cNvSpPr>
          <p:nvPr/>
        </p:nvSpPr>
        <p:spPr bwMode="auto">
          <a:xfrm>
            <a:off x="3733800" y="2971800"/>
            <a:ext cx="1057275" cy="0"/>
          </a:xfrm>
          <a:prstGeom prst="line">
            <a:avLst/>
          </a:prstGeom>
          <a:noFill/>
          <a:ln w="76200">
            <a:solidFill>
              <a:srgbClr val="FFFFFF"/>
            </a:solidFill>
            <a:round/>
            <a:headEnd type="stealth" w="med" len="lg"/>
            <a:tailEnd type="stealth" w="med" len="lg"/>
          </a:ln>
          <a:effectLst/>
        </p:spPr>
        <p:txBody>
          <a:bodyPr wrap="none" anchor="ctr"/>
          <a:lstStyle/>
          <a:p>
            <a:endParaRPr lang="en-US"/>
          </a:p>
        </p:txBody>
      </p:sp>
      <p:sp>
        <p:nvSpPr>
          <p:cNvPr id="36914" name="Line 50"/>
          <p:cNvSpPr>
            <a:spLocks noChangeShapeType="1"/>
          </p:cNvSpPr>
          <p:nvPr/>
        </p:nvSpPr>
        <p:spPr bwMode="auto">
          <a:xfrm>
            <a:off x="3733800" y="5029200"/>
            <a:ext cx="1057275" cy="0"/>
          </a:xfrm>
          <a:prstGeom prst="line">
            <a:avLst/>
          </a:prstGeom>
          <a:noFill/>
          <a:ln w="76200">
            <a:solidFill>
              <a:srgbClr val="FFFFFF"/>
            </a:solidFill>
            <a:round/>
            <a:headEnd type="stealth" w="med" len="lg"/>
            <a:tailEnd type="stealth" w="med" len="lg"/>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srcRect l="4564" t="10102" r="5511" b="7401"/>
          <a:stretch>
            <a:fillRect/>
          </a:stretch>
        </p:blipFill>
        <p:spPr bwMode="auto">
          <a:xfrm>
            <a:off x="762000" y="228600"/>
            <a:ext cx="7848600" cy="640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srcRect l="52840" t="13469" r="14030" b="19187"/>
          <a:stretch>
            <a:fillRect/>
          </a:stretch>
        </p:blipFill>
        <p:spPr bwMode="auto">
          <a:xfrm>
            <a:off x="457200" y="685800"/>
            <a:ext cx="8229600" cy="571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srcRect l="3618" t="11785" r="1725" b="12452"/>
          <a:stretch>
            <a:fillRect/>
          </a:stretch>
        </p:blipFill>
        <p:spPr bwMode="auto">
          <a:xfrm>
            <a:off x="838200" y="685800"/>
            <a:ext cx="7620000" cy="617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In </a:t>
            </a:r>
            <a:r>
              <a:rPr lang="en-US" dirty="0" smtClean="0"/>
              <a:t>2007  </a:t>
            </a:r>
            <a:r>
              <a:rPr lang="en-US" dirty="0" err="1" smtClean="0"/>
              <a:t>Vereckei</a:t>
            </a:r>
            <a:r>
              <a:rPr lang="en-US" dirty="0" smtClean="0"/>
              <a:t>  proposed algorithm. This also </a:t>
            </a:r>
            <a:r>
              <a:rPr lang="en-US" dirty="0"/>
              <a:t>consists of four steps:</a:t>
            </a:r>
          </a:p>
          <a:p>
            <a:pPr marL="514350" indent="-514350">
              <a:buFont typeface="+mj-lt"/>
              <a:buAutoNum type="arabicPeriod"/>
            </a:pPr>
            <a:r>
              <a:rPr lang="en-US" dirty="0" smtClean="0"/>
              <a:t> </a:t>
            </a:r>
            <a:r>
              <a:rPr lang="en-US" dirty="0"/>
              <a:t>If AV dissociation is </a:t>
            </a:r>
            <a:r>
              <a:rPr lang="en-US" dirty="0" smtClean="0"/>
              <a:t>present </a:t>
            </a:r>
            <a:r>
              <a:rPr lang="en-US" dirty="0"/>
              <a:t>diagnosis of VT is </a:t>
            </a:r>
            <a:r>
              <a:rPr lang="en-US" dirty="0" smtClean="0"/>
              <a:t>made and  </a:t>
            </a:r>
            <a:r>
              <a:rPr lang="en-US" dirty="0"/>
              <a:t>analysis </a:t>
            </a:r>
            <a:r>
              <a:rPr lang="en-US" dirty="0" smtClean="0"/>
              <a:t>stopped</a:t>
            </a:r>
            <a:r>
              <a:rPr lang="en-US" dirty="0"/>
              <a:t>.</a:t>
            </a:r>
          </a:p>
          <a:p>
            <a:pPr marL="514350" indent="-514350">
              <a:buFont typeface="+mj-lt"/>
              <a:buAutoNum type="arabicPeriod"/>
            </a:pPr>
            <a:r>
              <a:rPr lang="en-US" dirty="0" smtClean="0"/>
              <a:t>If </a:t>
            </a:r>
            <a:r>
              <a:rPr lang="en-US" dirty="0"/>
              <a:t>an initial R wave is present in lead </a:t>
            </a:r>
            <a:r>
              <a:rPr lang="en-US" dirty="0" smtClean="0"/>
              <a:t>a VR- </a:t>
            </a:r>
            <a:r>
              <a:rPr lang="en-US" dirty="0"/>
              <a:t>VT is made and </a:t>
            </a:r>
            <a:r>
              <a:rPr lang="en-US" dirty="0" smtClean="0"/>
              <a:t> analysis stopped</a:t>
            </a:r>
          </a:p>
          <a:p>
            <a:pPr marL="514350" indent="-514350">
              <a:buFont typeface="+mj-lt"/>
              <a:buAutoNum type="arabicPeriod"/>
            </a:pPr>
            <a:r>
              <a:rPr lang="en-US" dirty="0" smtClean="0"/>
              <a:t>If  </a:t>
            </a:r>
            <a:r>
              <a:rPr lang="en-US" dirty="0"/>
              <a:t>morphology of wide QRS tachycardia does not </a:t>
            </a:r>
            <a:r>
              <a:rPr lang="en-US" dirty="0" smtClean="0"/>
              <a:t>correspond to </a:t>
            </a:r>
            <a:r>
              <a:rPr lang="en-US" dirty="0"/>
              <a:t>BBB or fascicular </a:t>
            </a:r>
            <a:r>
              <a:rPr lang="en-US" dirty="0" smtClean="0"/>
              <a:t>block </a:t>
            </a:r>
            <a:r>
              <a:rPr lang="en-US" dirty="0"/>
              <a:t>diagnosis of </a:t>
            </a:r>
            <a:r>
              <a:rPr lang="en-US" dirty="0" smtClean="0"/>
              <a:t>VT is </a:t>
            </a:r>
            <a:r>
              <a:rPr lang="en-US" dirty="0"/>
              <a:t>made and </a:t>
            </a:r>
            <a:r>
              <a:rPr lang="en-US" dirty="0" smtClean="0"/>
              <a:t> </a:t>
            </a:r>
            <a:r>
              <a:rPr lang="en-US" dirty="0"/>
              <a:t>analysis is stopped.</a:t>
            </a:r>
          </a:p>
          <a:p>
            <a:pPr marL="514350" indent="-514350">
              <a:buFont typeface="+mj-lt"/>
              <a:buAutoNum type="arabicPeriod"/>
            </a:pPr>
            <a:r>
              <a:rPr lang="en-US" dirty="0" smtClean="0"/>
              <a:t>In </a:t>
            </a:r>
            <a:r>
              <a:rPr lang="en-US" dirty="0"/>
              <a:t>the last </a:t>
            </a:r>
            <a:r>
              <a:rPr lang="en-US" dirty="0" smtClean="0"/>
              <a:t>step </a:t>
            </a:r>
            <a:r>
              <a:rPr lang="en-US" dirty="0"/>
              <a:t>when the initial (vi) and terminal (</a:t>
            </a:r>
            <a:r>
              <a:rPr lang="en-US" dirty="0" err="1" smtClean="0"/>
              <a:t>vt</a:t>
            </a:r>
            <a:r>
              <a:rPr lang="en-US" dirty="0" smtClean="0"/>
              <a:t>) ventricular </a:t>
            </a:r>
            <a:r>
              <a:rPr lang="en-US" dirty="0"/>
              <a:t>activation velocity ratio (vi/</a:t>
            </a:r>
            <a:r>
              <a:rPr lang="en-US" dirty="0" err="1"/>
              <a:t>vt</a:t>
            </a:r>
            <a:r>
              <a:rPr lang="en-US" dirty="0"/>
              <a:t>) is ≤</a:t>
            </a:r>
            <a:r>
              <a:rPr lang="en-US" dirty="0" smtClean="0"/>
              <a:t>1</a:t>
            </a:r>
            <a:r>
              <a:rPr lang="en-US" dirty="0"/>
              <a:t>,</a:t>
            </a:r>
            <a:r>
              <a:rPr lang="en-US" dirty="0" smtClean="0"/>
              <a:t> diagnosis </a:t>
            </a:r>
            <a:r>
              <a:rPr lang="en-US" dirty="0"/>
              <a:t>of VT is </a:t>
            </a:r>
            <a:r>
              <a:rPr lang="en-US" dirty="0" smtClean="0"/>
              <a:t>made                                                                               </a:t>
            </a:r>
            <a:r>
              <a:rPr lang="en-US" dirty="0"/>
              <a:t>if </a:t>
            </a:r>
            <a:r>
              <a:rPr lang="en-US" dirty="0" smtClean="0"/>
              <a:t>vi/</a:t>
            </a:r>
            <a:r>
              <a:rPr lang="en-US" dirty="0" err="1" smtClean="0"/>
              <a:t>vt</a:t>
            </a:r>
            <a:r>
              <a:rPr lang="en-US" dirty="0" smtClean="0"/>
              <a:t> </a:t>
            </a:r>
            <a:r>
              <a:rPr lang="en-US" dirty="0"/>
              <a:t>is &gt;1, the </a:t>
            </a:r>
            <a:r>
              <a:rPr lang="en-US" dirty="0" smtClean="0"/>
              <a:t>diagnosis is SVT is made.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indent="-742950"/>
            <a:r>
              <a:rPr lang="en-US" dirty="0" smtClean="0"/>
              <a:t>2. SVT by bystander</a:t>
            </a:r>
            <a:endParaRPr lang="en-US" dirty="0"/>
          </a:p>
        </p:txBody>
      </p:sp>
      <p:sp>
        <p:nvSpPr>
          <p:cNvPr id="3" name="Content Placeholder 2"/>
          <p:cNvSpPr>
            <a:spLocks noGrp="1"/>
          </p:cNvSpPr>
          <p:nvPr>
            <p:ph idx="1"/>
          </p:nvPr>
        </p:nvSpPr>
        <p:spPr/>
        <p:txBody>
          <a:bodyPr/>
          <a:lstStyle/>
          <a:p>
            <a:r>
              <a:rPr lang="en-US" dirty="0"/>
              <a:t>Any SVT with </a:t>
            </a:r>
            <a:r>
              <a:rPr lang="en-US" dirty="0" err="1" smtClean="0"/>
              <a:t>anterograde</a:t>
            </a:r>
            <a:r>
              <a:rPr lang="en-US" dirty="0" smtClean="0"/>
              <a:t> </a:t>
            </a:r>
            <a:r>
              <a:rPr lang="en-US" dirty="0"/>
              <a:t>conduction </a:t>
            </a:r>
            <a:r>
              <a:rPr lang="en-US" dirty="0" smtClean="0"/>
              <a:t>down an </a:t>
            </a:r>
            <a:r>
              <a:rPr lang="en-US" dirty="0"/>
              <a:t>accessory </a:t>
            </a:r>
            <a:r>
              <a:rPr lang="en-US" dirty="0" smtClean="0"/>
              <a:t>pathway which act as </a:t>
            </a:r>
            <a:r>
              <a:rPr lang="en-US" dirty="0"/>
              <a:t>an innocent </a:t>
            </a:r>
            <a:r>
              <a:rPr lang="en-US" dirty="0" smtClean="0"/>
              <a:t>bystander will produce a wide QRS. </a:t>
            </a:r>
            <a:endParaRPr lang="en-US" dirty="0"/>
          </a:p>
        </p:txBody>
      </p:sp>
      <p:pic>
        <p:nvPicPr>
          <p:cNvPr id="5122" name="Picture 2"/>
          <p:cNvPicPr>
            <a:picLocks noChangeAspect="1" noChangeArrowheads="1"/>
          </p:cNvPicPr>
          <p:nvPr/>
        </p:nvPicPr>
        <p:blipFill>
          <a:blip r:embed="rId2"/>
          <a:srcRect/>
          <a:stretch>
            <a:fillRect/>
          </a:stretch>
        </p:blipFill>
        <p:spPr bwMode="auto">
          <a:xfrm>
            <a:off x="3124200" y="3200400"/>
            <a:ext cx="2857500" cy="2867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err="1" smtClean="0"/>
              <a:t>Vereckei</a:t>
            </a:r>
            <a:r>
              <a:rPr lang="en-US" sz="2000" dirty="0" smtClean="0"/>
              <a:t> A, </a:t>
            </a:r>
            <a:r>
              <a:rPr lang="en-US" sz="2000" dirty="0" err="1" smtClean="0"/>
              <a:t>Duray</a:t>
            </a:r>
            <a:r>
              <a:rPr lang="en-US" sz="2000" dirty="0" smtClean="0"/>
              <a:t> G, </a:t>
            </a:r>
            <a:r>
              <a:rPr lang="en-US" sz="2000" dirty="0" err="1" smtClean="0"/>
              <a:t>Szénási</a:t>
            </a:r>
            <a:r>
              <a:rPr lang="en-US" sz="2000" dirty="0" smtClean="0"/>
              <a:t> G, </a:t>
            </a:r>
            <a:r>
              <a:rPr lang="en-US" sz="2000" dirty="0" err="1" smtClean="0"/>
              <a:t>Altemose</a:t>
            </a:r>
            <a:r>
              <a:rPr lang="en-US" sz="2000" dirty="0" smtClean="0"/>
              <a:t> GT, and Miller JM.</a:t>
            </a:r>
            <a:br>
              <a:rPr lang="en-US" sz="2000" dirty="0" smtClean="0"/>
            </a:br>
            <a:r>
              <a:rPr lang="en-US" sz="2000" dirty="0" smtClean="0"/>
              <a:t> </a:t>
            </a:r>
            <a:r>
              <a:rPr lang="en-US" sz="2000" i="1" dirty="0" smtClean="0"/>
              <a:t>Application of a new algorithm in the differential diagnosis of wide QRS complex tachycardia.</a:t>
            </a:r>
            <a:r>
              <a:rPr lang="en-US" sz="2000" dirty="0" smtClean="0"/>
              <a:t> </a:t>
            </a:r>
            <a:r>
              <a:rPr lang="en-US" sz="2000" dirty="0" err="1" smtClean="0"/>
              <a:t>Eur</a:t>
            </a:r>
            <a:r>
              <a:rPr lang="en-US" sz="2000" dirty="0" smtClean="0"/>
              <a:t> Heart J 2007 Mar; 28(5) 589-600.</a:t>
            </a:r>
            <a:endParaRPr lang="en-US" sz="2000" dirty="0"/>
          </a:p>
        </p:txBody>
      </p:sp>
      <p:sp>
        <p:nvSpPr>
          <p:cNvPr id="3" name="Content Placeholder 2"/>
          <p:cNvSpPr>
            <a:spLocks noGrp="1"/>
          </p:cNvSpPr>
          <p:nvPr>
            <p:ph idx="1"/>
          </p:nvPr>
        </p:nvSpPr>
        <p:spPr>
          <a:solidFill>
            <a:srgbClr val="FFFF00"/>
          </a:solidFill>
        </p:spPr>
        <p:txBody>
          <a:bodyPr/>
          <a:lstStyle/>
          <a:p>
            <a:endParaRPr lang="en-US" dirty="0" smtClean="0"/>
          </a:p>
          <a:p>
            <a:endParaRPr lang="en-US" dirty="0"/>
          </a:p>
        </p:txBody>
      </p:sp>
      <p:pic>
        <p:nvPicPr>
          <p:cNvPr id="6" name="Content Placeholder 3" descr="500px-Vereckei_algorithm.png"/>
          <p:cNvPicPr>
            <a:picLocks noChangeAspect="1"/>
          </p:cNvPicPr>
          <p:nvPr/>
        </p:nvPicPr>
        <p:blipFill>
          <a:blip r:embed="rId2"/>
          <a:stretch>
            <a:fillRect/>
          </a:stretch>
        </p:blipFill>
        <p:spPr bwMode="auto">
          <a:xfrm>
            <a:off x="533400" y="1371600"/>
            <a:ext cx="8077200" cy="45483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vi/</a:t>
            </a:r>
            <a:r>
              <a:rPr lang="en-US" b="1" dirty="0" err="1" smtClean="0"/>
              <a:t>vt</a:t>
            </a:r>
            <a:r>
              <a:rPr lang="en-US" b="1" dirty="0" smtClean="0"/>
              <a:t> ratio</a:t>
            </a:r>
            <a:br>
              <a:rPr lang="en-US" b="1"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During SVT initial activation </a:t>
            </a:r>
            <a:r>
              <a:rPr lang="en-US" dirty="0"/>
              <a:t>of the </a:t>
            </a:r>
            <a:r>
              <a:rPr lang="en-US" dirty="0" smtClean="0"/>
              <a:t>septum is rapid and conduction delay occurs </a:t>
            </a:r>
            <a:r>
              <a:rPr lang="en-US" dirty="0"/>
              <a:t>in the mid to terminal part of the QRS.</a:t>
            </a:r>
          </a:p>
          <a:p>
            <a:pPr>
              <a:buFont typeface="Wingdings" pitchFamily="2" charset="2"/>
              <a:buChar char="Ø"/>
            </a:pPr>
            <a:r>
              <a:rPr lang="en-US" dirty="0" smtClean="0"/>
              <a:t>So initial velocity faster </a:t>
            </a:r>
            <a:r>
              <a:rPr lang="en-US" dirty="0"/>
              <a:t>than that of </a:t>
            </a:r>
            <a:r>
              <a:rPr lang="en-US" dirty="0" smtClean="0"/>
              <a:t>later </a:t>
            </a:r>
            <a:r>
              <a:rPr lang="en-US" dirty="0"/>
              <a:t>or terminal</a:t>
            </a:r>
          </a:p>
          <a:p>
            <a:r>
              <a:rPr lang="en-US" dirty="0" smtClean="0"/>
              <a:t> </a:t>
            </a:r>
            <a:r>
              <a:rPr lang="en-US" dirty="0"/>
              <a:t>During </a:t>
            </a:r>
            <a:r>
              <a:rPr lang="en-US" dirty="0" smtClean="0"/>
              <a:t>VT </a:t>
            </a:r>
            <a:r>
              <a:rPr lang="en-US" dirty="0"/>
              <a:t>initial slower ventricular spread of </a:t>
            </a:r>
            <a:r>
              <a:rPr lang="en-US" dirty="0" smtClean="0"/>
              <a:t>activation occurs </a:t>
            </a:r>
            <a:r>
              <a:rPr lang="en-US" dirty="0"/>
              <a:t>until </a:t>
            </a:r>
            <a:r>
              <a:rPr lang="en-US" dirty="0" smtClean="0"/>
              <a:t> </a:t>
            </a:r>
            <a:r>
              <a:rPr lang="en-US" dirty="0"/>
              <a:t>impulse reaches </a:t>
            </a:r>
            <a:r>
              <a:rPr lang="en-US" dirty="0" smtClean="0"/>
              <a:t>His-Purkinje system after which ventricular </a:t>
            </a:r>
            <a:r>
              <a:rPr lang="en-US" dirty="0"/>
              <a:t>muscle is </a:t>
            </a:r>
            <a:r>
              <a:rPr lang="en-US" dirty="0" smtClean="0"/>
              <a:t>rapidly activated</a:t>
            </a:r>
            <a:r>
              <a:rPr lang="en-US" dirty="0"/>
              <a:t>.</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So vi/</a:t>
            </a:r>
            <a:r>
              <a:rPr lang="en-US" dirty="0" err="1" smtClean="0"/>
              <a:t>vt</a:t>
            </a:r>
            <a:r>
              <a:rPr lang="en-US" dirty="0" smtClean="0"/>
              <a:t> </a:t>
            </a:r>
            <a:r>
              <a:rPr lang="en-US" dirty="0"/>
              <a:t>ratio is calculated </a:t>
            </a:r>
            <a:r>
              <a:rPr lang="en-US" dirty="0" smtClean="0"/>
              <a:t>by </a:t>
            </a:r>
            <a:r>
              <a:rPr lang="en-US" dirty="0"/>
              <a:t>measuring </a:t>
            </a:r>
            <a:r>
              <a:rPr lang="en-US" dirty="0" smtClean="0"/>
              <a:t>voltage </a:t>
            </a:r>
            <a:r>
              <a:rPr lang="en-US" dirty="0"/>
              <a:t>change on the ECG tracing </a:t>
            </a:r>
            <a:r>
              <a:rPr lang="en-US" dirty="0" smtClean="0"/>
              <a:t>during </a:t>
            </a:r>
            <a:r>
              <a:rPr lang="en-US" dirty="0"/>
              <a:t>first 40 ms (</a:t>
            </a:r>
            <a:r>
              <a:rPr lang="en-US" dirty="0" smtClean="0"/>
              <a:t>vi) and </a:t>
            </a:r>
            <a:r>
              <a:rPr lang="en-US" dirty="0"/>
              <a:t>the last 40 ms (</a:t>
            </a:r>
            <a:r>
              <a:rPr lang="en-US" dirty="0" err="1"/>
              <a:t>vt</a:t>
            </a:r>
            <a:r>
              <a:rPr lang="en-US" dirty="0"/>
              <a:t>) of </a:t>
            </a:r>
            <a:r>
              <a:rPr lang="en-US" dirty="0" smtClean="0"/>
              <a:t> </a:t>
            </a:r>
            <a:r>
              <a:rPr lang="en-US" dirty="0"/>
              <a:t>same QRS complex. </a:t>
            </a:r>
            <a:endParaRPr lang="en-US" dirty="0" smtClean="0"/>
          </a:p>
          <a:p>
            <a:r>
              <a:rPr lang="en-US" dirty="0" smtClean="0"/>
              <a:t>vi/</a:t>
            </a:r>
            <a:r>
              <a:rPr lang="en-US" dirty="0" err="1" smtClean="0"/>
              <a:t>vt</a:t>
            </a:r>
            <a:r>
              <a:rPr lang="en-US" dirty="0" smtClean="0"/>
              <a:t> ratio of </a:t>
            </a:r>
            <a:r>
              <a:rPr lang="en-US" dirty="0"/>
              <a:t>≤1 is suggestive of VT and </a:t>
            </a:r>
            <a:r>
              <a:rPr lang="en-US" dirty="0" smtClean="0"/>
              <a:t>vi/</a:t>
            </a:r>
            <a:r>
              <a:rPr lang="en-US" dirty="0" err="1" smtClean="0"/>
              <a:t>vt</a:t>
            </a:r>
            <a:r>
              <a:rPr lang="en-US" dirty="0" smtClean="0"/>
              <a:t> </a:t>
            </a:r>
            <a:r>
              <a:rPr lang="en-US" dirty="0"/>
              <a:t>ratio of &gt;1 of SVT.</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srcRect l="19710" t="15153" r="14977" b="5717"/>
          <a:stretch>
            <a:fillRect/>
          </a:stretch>
        </p:blipFill>
        <p:spPr bwMode="auto">
          <a:xfrm>
            <a:off x="685800" y="0"/>
            <a:ext cx="7924800" cy="4953000"/>
          </a:xfrm>
          <a:prstGeom prst="rect">
            <a:avLst/>
          </a:prstGeom>
          <a:noFill/>
          <a:ln w="9525">
            <a:noFill/>
            <a:miter lim="800000"/>
            <a:headEnd/>
            <a:tailEnd/>
          </a:ln>
          <a:effectLst/>
        </p:spPr>
      </p:pic>
      <p:pic>
        <p:nvPicPr>
          <p:cNvPr id="5" name="Content Placeholder 3" descr="300px-Vivt.png"/>
          <p:cNvPicPr>
            <a:picLocks noChangeAspect="1"/>
          </p:cNvPicPr>
          <p:nvPr/>
        </p:nvPicPr>
        <p:blipFill>
          <a:blip r:embed="rId3"/>
          <a:stretch>
            <a:fillRect/>
          </a:stretch>
        </p:blipFill>
        <p:spPr>
          <a:xfrm>
            <a:off x="1371600" y="5029200"/>
            <a:ext cx="6400799" cy="1828800"/>
          </a:xfrm>
          <a:prstGeom prst="rect">
            <a:avLst/>
          </a:prstGeom>
          <a:solidFill>
            <a:srgbClr val="FFFF00"/>
          </a:solid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a:srcRect l="4733" t="10102" r="49832" b="5717"/>
          <a:stretch>
            <a:fillRect/>
          </a:stretch>
        </p:blipFill>
        <p:spPr bwMode="auto">
          <a:xfrm>
            <a:off x="685800" y="685800"/>
            <a:ext cx="8153400" cy="579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			Sensitivity	 Specificity	 PPV	    NPV</a:t>
            </a:r>
          </a:p>
          <a:p>
            <a:pPr>
              <a:buNone/>
            </a:pPr>
            <a:endParaRPr lang="en-US" dirty="0" smtClean="0"/>
          </a:p>
          <a:p>
            <a:r>
              <a:rPr lang="en-US" dirty="0" err="1" smtClean="0"/>
              <a:t>Brugada</a:t>
            </a:r>
            <a:r>
              <a:rPr lang="en-US" dirty="0" smtClean="0"/>
              <a:t>	   89%         73%	          92%      67%</a:t>
            </a:r>
          </a:p>
          <a:p>
            <a:endParaRPr lang="en-US" dirty="0" smtClean="0"/>
          </a:p>
          <a:p>
            <a:r>
              <a:rPr lang="en-US" dirty="0" err="1" smtClean="0"/>
              <a:t>Vereckei</a:t>
            </a:r>
            <a:r>
              <a:rPr lang="en-US" dirty="0" smtClean="0"/>
              <a:t>	   97%         75%	           93%     87%</a:t>
            </a:r>
          </a:p>
          <a:p>
            <a:endParaRPr lang="en-US" dirty="0" smtClean="0"/>
          </a:p>
          <a:p>
            <a:pPr>
              <a:buNone/>
            </a:pPr>
            <a:r>
              <a:rPr lang="en-US" sz="1800" dirty="0" smtClean="0"/>
              <a:t>	</a:t>
            </a:r>
            <a:r>
              <a:rPr lang="en-US" sz="1800" dirty="0" err="1" smtClean="0"/>
              <a:t>Vereckei</a:t>
            </a:r>
            <a:r>
              <a:rPr lang="en-US" sz="1800" dirty="0" smtClean="0"/>
              <a:t> A, </a:t>
            </a:r>
            <a:r>
              <a:rPr lang="en-US" sz="1800" dirty="0" err="1" smtClean="0"/>
              <a:t>Duray</a:t>
            </a:r>
            <a:r>
              <a:rPr lang="en-US" sz="1800" dirty="0" smtClean="0"/>
              <a:t> G, </a:t>
            </a:r>
            <a:r>
              <a:rPr lang="en-US" sz="1800" dirty="0" err="1" smtClean="0"/>
              <a:t>Szénási</a:t>
            </a:r>
            <a:r>
              <a:rPr lang="en-US" sz="1800" dirty="0" smtClean="0"/>
              <a:t> G, </a:t>
            </a:r>
            <a:r>
              <a:rPr lang="en-US" sz="1800" dirty="0" err="1" smtClean="0"/>
              <a:t>Altemose</a:t>
            </a:r>
            <a:r>
              <a:rPr lang="en-US" sz="1800" dirty="0" smtClean="0"/>
              <a:t> GT, and Miller JM.</a:t>
            </a:r>
            <a:br>
              <a:rPr lang="en-US" sz="1800" dirty="0" smtClean="0"/>
            </a:br>
            <a:r>
              <a:rPr lang="en-US" sz="1800" dirty="0" smtClean="0"/>
              <a:t> </a:t>
            </a:r>
            <a:r>
              <a:rPr lang="en-US" sz="1800" i="1" dirty="0" smtClean="0"/>
              <a:t>Application of a new algorithm in the differential diagnosis of wide QRS complex tachycardia.</a:t>
            </a:r>
            <a:r>
              <a:rPr lang="en-US" sz="1800" dirty="0" smtClean="0"/>
              <a:t> </a:t>
            </a:r>
            <a:r>
              <a:rPr lang="en-US" sz="1800" dirty="0" err="1" smtClean="0"/>
              <a:t>Eur</a:t>
            </a:r>
            <a:r>
              <a:rPr lang="en-US" sz="1800" dirty="0" smtClean="0"/>
              <a:t> Heart J 2007 Mar; 28(5) 589-600.</a:t>
            </a:r>
            <a:endParaRPr lang="en-US" sz="18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 </a:t>
            </a:r>
            <a:r>
              <a:rPr lang="en-US" dirty="0" smtClean="0"/>
              <a:t>2008 </a:t>
            </a:r>
            <a:r>
              <a:rPr lang="en-US" dirty="0" err="1" smtClean="0"/>
              <a:t>Vereckei</a:t>
            </a:r>
            <a:r>
              <a:rPr lang="en-US" dirty="0" smtClean="0"/>
              <a:t> </a:t>
            </a:r>
            <a:r>
              <a:rPr lang="en-US" dirty="0"/>
              <a:t>et al. proposed another new </a:t>
            </a:r>
            <a:r>
              <a:rPr lang="en-US" dirty="0" smtClean="0"/>
              <a:t>algorithm based </a:t>
            </a:r>
            <a:r>
              <a:rPr lang="en-US" dirty="0"/>
              <a:t>on the direction and velocity of initial and </a:t>
            </a:r>
            <a:r>
              <a:rPr lang="en-US" dirty="0" smtClean="0"/>
              <a:t>terminal ventricular activation</a:t>
            </a:r>
          </a:p>
          <a:p>
            <a:r>
              <a:rPr lang="en-US" dirty="0" smtClean="0"/>
              <a:t>it </a:t>
            </a:r>
            <a:r>
              <a:rPr lang="en-US" dirty="0"/>
              <a:t>also consists of four steps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new</a:t>
            </a:r>
            <a:endParaRPr lang="en-US" dirty="0"/>
          </a:p>
        </p:txBody>
      </p:sp>
      <p:sp>
        <p:nvSpPr>
          <p:cNvPr id="3" name="Content Placeholder 2"/>
          <p:cNvSpPr>
            <a:spLocks noGrp="1"/>
          </p:cNvSpPr>
          <p:nvPr>
            <p:ph idx="1"/>
          </p:nvPr>
        </p:nvSpPr>
        <p:spPr/>
        <p:txBody>
          <a:bodyPr>
            <a:normAutofit/>
          </a:bodyPr>
          <a:lstStyle/>
          <a:p>
            <a:r>
              <a:rPr lang="en-US" dirty="0" smtClean="0"/>
              <a:t> </a:t>
            </a:r>
            <a:r>
              <a:rPr lang="en-US" dirty="0"/>
              <a:t>S</a:t>
            </a:r>
            <a:r>
              <a:rPr lang="en-US" dirty="0" smtClean="0"/>
              <a:t>election </a:t>
            </a:r>
            <a:r>
              <a:rPr lang="en-US" dirty="0"/>
              <a:t>of lead </a:t>
            </a:r>
            <a:r>
              <a:rPr lang="en-US" dirty="0" err="1"/>
              <a:t>aVR</a:t>
            </a:r>
            <a:r>
              <a:rPr lang="en-US" dirty="0"/>
              <a:t> </a:t>
            </a:r>
            <a:r>
              <a:rPr lang="en-US" dirty="0" smtClean="0"/>
              <a:t>- make it simple</a:t>
            </a:r>
            <a:endParaRPr lang="en-US" dirty="0"/>
          </a:p>
          <a:p>
            <a:r>
              <a:rPr lang="en-US" dirty="0" smtClean="0"/>
              <a:t>Classification </a:t>
            </a:r>
            <a:r>
              <a:rPr lang="en-US" dirty="0"/>
              <a:t>of VT into two main groups</a:t>
            </a:r>
            <a:r>
              <a:rPr lang="en-US" dirty="0" smtClean="0"/>
              <a:t>:</a:t>
            </a:r>
          </a:p>
          <a:p>
            <a:pPr>
              <a:buFont typeface="Wingdings" pitchFamily="2" charset="2"/>
              <a:buChar char="ü"/>
            </a:pPr>
            <a:r>
              <a:rPr lang="en-US" dirty="0" smtClean="0"/>
              <a:t> </a:t>
            </a:r>
            <a:r>
              <a:rPr lang="en-US" dirty="0"/>
              <a:t>VT arising </a:t>
            </a:r>
            <a:r>
              <a:rPr lang="en-US" dirty="0" smtClean="0"/>
              <a:t>from </a:t>
            </a:r>
            <a:r>
              <a:rPr lang="en-US" dirty="0"/>
              <a:t>apical region of </a:t>
            </a:r>
            <a:r>
              <a:rPr lang="en-US" dirty="0" smtClean="0"/>
              <a:t>ventricle- initial </a:t>
            </a:r>
            <a:r>
              <a:rPr lang="en-US" dirty="0"/>
              <a:t>R wave in lead </a:t>
            </a:r>
            <a:r>
              <a:rPr lang="en-US" dirty="0" err="1" smtClean="0"/>
              <a:t>aVR</a:t>
            </a:r>
            <a:endParaRPr lang="en-US" dirty="0" smtClean="0"/>
          </a:p>
          <a:p>
            <a:pPr>
              <a:buFont typeface="Wingdings" pitchFamily="2" charset="2"/>
              <a:buChar char="ü"/>
            </a:pPr>
            <a:r>
              <a:rPr lang="en-US" dirty="0" smtClean="0"/>
              <a:t> </a:t>
            </a:r>
            <a:r>
              <a:rPr lang="en-US" dirty="0"/>
              <a:t>VT arising from </a:t>
            </a:r>
            <a:r>
              <a:rPr lang="en-US" dirty="0" smtClean="0"/>
              <a:t>other regions- lacking </a:t>
            </a:r>
            <a:r>
              <a:rPr lang="en-US" dirty="0"/>
              <a:t>an initial R wave in </a:t>
            </a:r>
            <a:r>
              <a:rPr lang="en-US" dirty="0" err="1"/>
              <a:t>aVR</a:t>
            </a:r>
            <a:r>
              <a:rPr lang="en-US" dirty="0"/>
              <a:t> but </a:t>
            </a:r>
            <a:r>
              <a:rPr lang="en-US" dirty="0" smtClean="0"/>
              <a:t>with slowing </a:t>
            </a:r>
            <a:r>
              <a:rPr lang="en-US" dirty="0"/>
              <a:t>of the initial part of the QRS </a:t>
            </a:r>
            <a:r>
              <a:rPr lang="en-US" dirty="0" smtClean="0"/>
              <a:t>complex so v</a:t>
            </a:r>
            <a:r>
              <a:rPr lang="en-US" baseline="-25000" dirty="0" smtClean="0"/>
              <a:t>i</a:t>
            </a:r>
            <a:r>
              <a:rPr lang="en-US" dirty="0" smtClean="0"/>
              <a:t> / </a:t>
            </a:r>
            <a:r>
              <a:rPr lang="en-US" dirty="0" err="1" smtClean="0"/>
              <a:t>v</a:t>
            </a:r>
            <a:r>
              <a:rPr lang="en-US" baseline="-25000" dirty="0" err="1" smtClean="0"/>
              <a:t>t</a:t>
            </a:r>
            <a:r>
              <a:rPr lang="en-US" dirty="0" smtClean="0"/>
              <a:t> &lt; 1 </a:t>
            </a:r>
            <a:endParaRPr lang="en-US" dirty="0"/>
          </a:p>
          <a:p>
            <a:r>
              <a:rPr lang="en-US" dirty="0" smtClean="0"/>
              <a:t> Elimination </a:t>
            </a:r>
            <a:r>
              <a:rPr lang="en-US" dirty="0"/>
              <a:t>of the AV dissociation </a:t>
            </a:r>
            <a:r>
              <a:rPr lang="en-US" dirty="0" smtClean="0"/>
              <a:t>criterion.</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aVR</a:t>
            </a:r>
            <a:r>
              <a:rPr lang="en-US" dirty="0" smtClean="0"/>
              <a:t> algorithm</a:t>
            </a:r>
            <a:endParaRPr lang="en-US" dirty="0"/>
          </a:p>
        </p:txBody>
      </p:sp>
      <p:sp>
        <p:nvSpPr>
          <p:cNvPr id="3" name="Content Placeholder 2"/>
          <p:cNvSpPr>
            <a:spLocks noGrp="1"/>
          </p:cNvSpPr>
          <p:nvPr>
            <p:ph idx="1"/>
          </p:nvPr>
        </p:nvSpPr>
        <p:spPr>
          <a:xfrm>
            <a:off x="457200" y="1676400"/>
            <a:ext cx="8229600" cy="4191000"/>
          </a:xfrm>
        </p:spPr>
        <p:txBody>
          <a:bodyPr>
            <a:normAutofit fontScale="70000" lnSpcReduction="20000"/>
          </a:bodyPr>
          <a:lstStyle/>
          <a:p>
            <a:pPr>
              <a:buNone/>
            </a:pPr>
            <a:r>
              <a:rPr lang="en-US" u="sng" dirty="0" smtClean="0"/>
              <a:t>Criteria looks ONLY at lead </a:t>
            </a:r>
            <a:r>
              <a:rPr lang="en-US" u="sng" dirty="0" err="1" smtClean="0"/>
              <a:t>aVR</a:t>
            </a:r>
            <a:r>
              <a:rPr lang="en-US" dirty="0" smtClean="0"/>
              <a:t> (if answer is 						yes, then VT):</a:t>
            </a:r>
          </a:p>
          <a:p>
            <a:pPr>
              <a:buNone/>
            </a:pPr>
            <a:r>
              <a:rPr lang="en-US" dirty="0" smtClean="0"/>
              <a:t>1. Is there an initial R wave? </a:t>
            </a:r>
          </a:p>
          <a:p>
            <a:pPr>
              <a:buNone/>
            </a:pPr>
            <a:r>
              <a:rPr lang="en-US" dirty="0" smtClean="0"/>
              <a:t>2. Is there a r or q wave &gt; 40 </a:t>
            </a:r>
            <a:r>
              <a:rPr lang="en-US" dirty="0" err="1" smtClean="0"/>
              <a:t>msec</a:t>
            </a:r>
            <a:r>
              <a:rPr lang="en-US" dirty="0" smtClean="0"/>
              <a:t> </a:t>
            </a:r>
            <a:r>
              <a:rPr lang="en-US" i="1" dirty="0" smtClean="0"/>
              <a:t> </a:t>
            </a:r>
            <a:endParaRPr lang="en-US" dirty="0" smtClean="0"/>
          </a:p>
          <a:p>
            <a:pPr>
              <a:buNone/>
            </a:pPr>
            <a:r>
              <a:rPr lang="en-US" dirty="0" smtClean="0"/>
              <a:t>3. Is there a notch on the descending limb of a 	negative QRS complex?</a:t>
            </a:r>
          </a:p>
          <a:p>
            <a:pPr>
              <a:buNone/>
            </a:pPr>
            <a:r>
              <a:rPr lang="en-US" dirty="0" smtClean="0"/>
              <a:t>4. Measure the voltage change in the first (v</a:t>
            </a:r>
            <a:r>
              <a:rPr lang="en-US" baseline="-25000" dirty="0" smtClean="0"/>
              <a:t>i</a:t>
            </a:r>
            <a:r>
              <a:rPr lang="en-US" dirty="0" smtClean="0"/>
              <a:t>) and last 40 </a:t>
            </a:r>
            <a:r>
              <a:rPr lang="en-US" dirty="0" err="1" smtClean="0"/>
              <a:t>msec</a:t>
            </a:r>
            <a:r>
              <a:rPr lang="en-US" dirty="0" smtClean="0"/>
              <a:t> (</a:t>
            </a:r>
            <a:r>
              <a:rPr lang="en-US" dirty="0" err="1" smtClean="0"/>
              <a:t>v</a:t>
            </a:r>
            <a:r>
              <a:rPr lang="en-US" baseline="-25000" dirty="0" err="1" smtClean="0"/>
              <a:t>t</a:t>
            </a:r>
            <a:r>
              <a:rPr lang="en-US" dirty="0" smtClean="0"/>
              <a:t>).</a:t>
            </a:r>
          </a:p>
          <a:p>
            <a:pPr>
              <a:buNone/>
            </a:pPr>
            <a:r>
              <a:rPr lang="en-US" dirty="0" smtClean="0"/>
              <a:t>  v</a:t>
            </a:r>
            <a:r>
              <a:rPr lang="en-US" baseline="-25000" dirty="0" smtClean="0"/>
              <a:t>i</a:t>
            </a:r>
            <a:r>
              <a:rPr lang="en-US" dirty="0" smtClean="0"/>
              <a:t> / </a:t>
            </a:r>
            <a:r>
              <a:rPr lang="en-US" dirty="0" err="1" smtClean="0"/>
              <a:t>v</a:t>
            </a:r>
            <a:r>
              <a:rPr lang="en-US" baseline="-25000" dirty="0" err="1" smtClean="0"/>
              <a:t>t</a:t>
            </a:r>
            <a:r>
              <a:rPr lang="en-US" dirty="0" smtClean="0"/>
              <a:t> &lt; 1? </a:t>
            </a:r>
          </a:p>
          <a:p>
            <a:pPr>
              <a:buNone/>
            </a:pPr>
            <a:endParaRPr lang="en-US" dirty="0" smtClean="0"/>
          </a:p>
          <a:p>
            <a:pPr>
              <a:buNone/>
            </a:pPr>
            <a:r>
              <a:rPr lang="en-US" dirty="0" err="1" smtClean="0"/>
              <a:t>Senstivity</a:t>
            </a:r>
            <a:r>
              <a:rPr lang="en-US" dirty="0" smtClean="0"/>
              <a:t> and </a:t>
            </a:r>
            <a:r>
              <a:rPr lang="en-US" dirty="0" err="1" smtClean="0"/>
              <a:t>specficity</a:t>
            </a:r>
            <a:r>
              <a:rPr lang="en-US" dirty="0" smtClean="0"/>
              <a:t> of this is 88% and 53%.</a:t>
            </a:r>
          </a:p>
          <a:p>
            <a:pPr>
              <a:buNone/>
            </a:pPr>
            <a:endParaRPr lang="en-US" dirty="0" smtClean="0"/>
          </a:p>
          <a:p>
            <a:pPr>
              <a:buNone/>
            </a:pPr>
            <a:r>
              <a:rPr lang="en-US" sz="1800" dirty="0" smtClean="0"/>
              <a:t>					</a:t>
            </a:r>
            <a:r>
              <a:rPr lang="en-US" sz="2000" dirty="0" smtClean="0"/>
              <a:t>	</a:t>
            </a:r>
          </a:p>
          <a:p>
            <a:pPr>
              <a:buNone/>
            </a:pPr>
            <a:r>
              <a:rPr lang="en-US" sz="2000" dirty="0" smtClean="0">
                <a:solidFill>
                  <a:srgbClr val="FFFF00"/>
                </a:solidFill>
              </a:rPr>
              <a:t>						</a:t>
            </a:r>
            <a:r>
              <a:rPr lang="en-US" sz="2000" dirty="0" err="1" smtClean="0">
                <a:solidFill>
                  <a:srgbClr val="FFFF00"/>
                </a:solidFill>
              </a:rPr>
              <a:t>Vereckei</a:t>
            </a:r>
            <a:r>
              <a:rPr lang="en-US" sz="2000" dirty="0" smtClean="0">
                <a:solidFill>
                  <a:srgbClr val="FFFF00"/>
                </a:solidFill>
              </a:rPr>
              <a:t> et al, </a:t>
            </a:r>
            <a:r>
              <a:rPr lang="en-US" sz="2000" i="1" dirty="0" smtClean="0">
                <a:solidFill>
                  <a:srgbClr val="FFFF00"/>
                </a:solidFill>
              </a:rPr>
              <a:t>Heart Rhythm </a:t>
            </a:r>
            <a:r>
              <a:rPr lang="en-US" sz="2000" dirty="0" smtClean="0">
                <a:solidFill>
                  <a:srgbClr val="FFFF00"/>
                </a:solidFill>
              </a:rPr>
              <a:t>2008</a:t>
            </a:r>
            <a:endParaRPr lang="en-US" sz="2000" dirty="0">
              <a:solidFill>
                <a:srgbClr val="FFFF00"/>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a:srcRect l="14031" t="15153" r="48106" b="12452"/>
          <a:stretch>
            <a:fillRect/>
          </a:stretch>
        </p:blipFill>
        <p:spPr bwMode="auto">
          <a:xfrm>
            <a:off x="533400" y="533400"/>
            <a:ext cx="8382000" cy="571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spcBef>
                <a:spcPct val="0"/>
              </a:spcBef>
            </a:pPr>
            <a:r>
              <a:rPr lang="en-US" sz="2800" dirty="0" smtClean="0">
                <a:solidFill>
                  <a:schemeClr val="tx1"/>
                </a:solidFill>
                <a:latin typeface="Times New Roman" pitchFamily="18" charset="0"/>
                <a:cs typeface="Times New Roman" pitchFamily="18" charset="0"/>
              </a:rPr>
              <a:t>3. </a:t>
            </a:r>
            <a:r>
              <a:rPr lang="en-US" sz="2800" dirty="0" err="1" smtClean="0">
                <a:solidFill>
                  <a:schemeClr val="tx1"/>
                </a:solidFill>
                <a:latin typeface="Times New Roman" pitchFamily="18" charset="0"/>
                <a:cs typeface="Times New Roman" pitchFamily="18" charset="0"/>
              </a:rPr>
              <a:t>Supraventricular</a:t>
            </a:r>
            <a:r>
              <a:rPr lang="en-US" sz="2800" dirty="0" smtClean="0">
                <a:solidFill>
                  <a:schemeClr val="tx1"/>
                </a:solidFill>
                <a:latin typeface="Times New Roman" pitchFamily="18" charset="0"/>
                <a:cs typeface="Times New Roman" pitchFamily="18" charset="0"/>
              </a:rPr>
              <a:t> tachycardia with aberrancy.</a:t>
            </a:r>
            <a:r>
              <a:rPr lang="en-US" dirty="0" smtClean="0">
                <a:solidFill>
                  <a:schemeClr val="tx1"/>
                </a:solidFill>
                <a:latin typeface="Times New Roman" pitchFamily="18" charset="0"/>
                <a:cs typeface="Times New Roman" pitchFamily="18" charset="0"/>
              </a:rPr>
              <a:t/>
            </a:r>
            <a:br>
              <a:rPr lang="en-US" dirty="0" smtClean="0">
                <a:solidFill>
                  <a:schemeClr val="tx1"/>
                </a:solidFill>
                <a:latin typeface="Times New Roman" pitchFamily="18" charset="0"/>
                <a:cs typeface="Times New Roman" pitchFamily="18" charset="0"/>
              </a:rPr>
            </a:b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Aberration is defined as abnormal interventricular conduction of supra ventricular impulse.</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err="1" smtClean="0"/>
              <a:t>Ultrasimple</a:t>
            </a:r>
            <a:r>
              <a:rPr lang="en-US" b="0" dirty="0" smtClean="0"/>
              <a:t> </a:t>
            </a:r>
            <a:r>
              <a:rPr lang="en-US" b="0" dirty="0" err="1" smtClean="0"/>
              <a:t>Brugada</a:t>
            </a:r>
            <a:r>
              <a:rPr lang="en-US" b="0" dirty="0" smtClean="0"/>
              <a:t> criterion</a:t>
            </a:r>
            <a:br>
              <a:rPr lang="en-US" b="0" dirty="0" smtClean="0"/>
            </a:br>
            <a:endParaRPr lang="en-US" dirty="0"/>
          </a:p>
        </p:txBody>
      </p:sp>
      <p:sp>
        <p:nvSpPr>
          <p:cNvPr id="3" name="Content Placeholder 2"/>
          <p:cNvSpPr>
            <a:spLocks noGrp="1"/>
          </p:cNvSpPr>
          <p:nvPr>
            <p:ph idx="1"/>
          </p:nvPr>
        </p:nvSpPr>
        <p:spPr>
          <a:xfrm>
            <a:off x="381000" y="1295400"/>
            <a:ext cx="8229600" cy="5105400"/>
          </a:xfrm>
          <a:noFill/>
        </p:spPr>
        <p:txBody>
          <a:bodyPr>
            <a:normAutofit fontScale="62500" lnSpcReduction="20000"/>
          </a:bodyPr>
          <a:lstStyle/>
          <a:p>
            <a:pPr>
              <a:buFont typeface="Wingdings" pitchFamily="2" charset="2"/>
              <a:buChar char="§"/>
            </a:pPr>
            <a:r>
              <a:rPr lang="en-US" sz="3400" dirty="0" smtClean="0">
                <a:latin typeface="Times New Roman" pitchFamily="18" charset="0"/>
                <a:cs typeface="Times New Roman" pitchFamily="18" charset="0"/>
              </a:rPr>
              <a:t>Joseph </a:t>
            </a:r>
            <a:r>
              <a:rPr lang="en-US" sz="3400" dirty="0" err="1" smtClean="0">
                <a:latin typeface="Times New Roman" pitchFamily="18" charset="0"/>
                <a:cs typeface="Times New Roman" pitchFamily="18" charset="0"/>
              </a:rPr>
              <a:t>Brugada</a:t>
            </a:r>
            <a:r>
              <a:rPr lang="en-US" sz="3400" dirty="0" smtClean="0">
                <a:latin typeface="Times New Roman" pitchFamily="18" charset="0"/>
                <a:cs typeface="Times New Roman" pitchFamily="18" charset="0"/>
              </a:rPr>
              <a:t>  - 2010  </a:t>
            </a:r>
          </a:p>
          <a:p>
            <a:pPr>
              <a:buFont typeface="Wingdings" pitchFamily="2" charset="2"/>
              <a:buChar char="§"/>
            </a:pPr>
            <a:endParaRPr lang="en-US" sz="3400" dirty="0" smtClean="0">
              <a:latin typeface="Times New Roman" pitchFamily="18" charset="0"/>
              <a:cs typeface="Times New Roman" pitchFamily="18" charset="0"/>
            </a:endParaRPr>
          </a:p>
          <a:p>
            <a:pPr>
              <a:buFont typeface="Wingdings" pitchFamily="2" charset="2"/>
              <a:buChar char="§"/>
            </a:pPr>
            <a:r>
              <a:rPr lang="en-US" sz="3400" dirty="0" smtClean="0">
                <a:latin typeface="Times New Roman" pitchFamily="18" charset="0"/>
                <a:cs typeface="Times New Roman" pitchFamily="18" charset="0"/>
              </a:rPr>
              <a:t>R wave peak time in Lead II </a:t>
            </a:r>
          </a:p>
          <a:p>
            <a:pPr>
              <a:buFont typeface="Wingdings" pitchFamily="2" charset="2"/>
              <a:buChar char="§"/>
            </a:pPr>
            <a:endParaRPr lang="en-US" sz="3400" dirty="0" smtClean="0">
              <a:latin typeface="Times New Roman" pitchFamily="18" charset="0"/>
              <a:cs typeface="Times New Roman" pitchFamily="18" charset="0"/>
            </a:endParaRPr>
          </a:p>
          <a:p>
            <a:pPr>
              <a:buFont typeface="Wingdings" pitchFamily="2" charset="2"/>
              <a:buChar char="§"/>
            </a:pPr>
            <a:r>
              <a:rPr lang="en-US" sz="3400" dirty="0">
                <a:latin typeface="Times New Roman" pitchFamily="18" charset="0"/>
                <a:cs typeface="Times New Roman" pitchFamily="18" charset="0"/>
              </a:rPr>
              <a:t>R</a:t>
            </a:r>
            <a:r>
              <a:rPr lang="en-US" sz="3400" dirty="0" smtClean="0">
                <a:latin typeface="Times New Roman" pitchFamily="18" charset="0"/>
                <a:cs typeface="Times New Roman" pitchFamily="18" charset="0"/>
              </a:rPr>
              <a:t>ationale </a:t>
            </a:r>
            <a:r>
              <a:rPr lang="en-US" sz="3400" dirty="0">
                <a:latin typeface="Times New Roman" pitchFamily="18" charset="0"/>
                <a:cs typeface="Times New Roman" pitchFamily="18" charset="0"/>
              </a:rPr>
              <a:t>for this criterion is that conduction </a:t>
            </a:r>
            <a:r>
              <a:rPr lang="en-US" sz="3400" dirty="0" smtClean="0">
                <a:latin typeface="Times New Roman" pitchFamily="18" charset="0"/>
                <a:cs typeface="Times New Roman" pitchFamily="18" charset="0"/>
              </a:rPr>
              <a:t>is slower </a:t>
            </a:r>
            <a:r>
              <a:rPr lang="en-US" sz="3400" dirty="0">
                <a:latin typeface="Times New Roman" pitchFamily="18" charset="0"/>
                <a:cs typeface="Times New Roman" pitchFamily="18" charset="0"/>
              </a:rPr>
              <a:t>in myocardial tissue than via </a:t>
            </a:r>
            <a:r>
              <a:rPr lang="en-US" sz="3400" dirty="0" smtClean="0">
                <a:latin typeface="Times New Roman" pitchFamily="18" charset="0"/>
                <a:cs typeface="Times New Roman" pitchFamily="18" charset="0"/>
              </a:rPr>
              <a:t>His-Purkinje system so it can </a:t>
            </a:r>
            <a:r>
              <a:rPr lang="en-US" sz="3400" dirty="0">
                <a:latin typeface="Times New Roman" pitchFamily="18" charset="0"/>
                <a:cs typeface="Times New Roman" pitchFamily="18" charset="0"/>
              </a:rPr>
              <a:t>be used to distinguish a ventricular </a:t>
            </a:r>
            <a:r>
              <a:rPr lang="en-US" sz="3400" dirty="0" smtClean="0">
                <a:latin typeface="Times New Roman" pitchFamily="18" charset="0"/>
                <a:cs typeface="Times New Roman" pitchFamily="18" charset="0"/>
              </a:rPr>
              <a:t>from  </a:t>
            </a:r>
            <a:r>
              <a:rPr lang="en-US" sz="3400" dirty="0" err="1">
                <a:latin typeface="Times New Roman" pitchFamily="18" charset="0"/>
                <a:cs typeface="Times New Roman" pitchFamily="18" charset="0"/>
              </a:rPr>
              <a:t>supraventricular</a:t>
            </a:r>
            <a:r>
              <a:rPr lang="en-US" sz="3400" dirty="0">
                <a:latin typeface="Times New Roman" pitchFamily="18" charset="0"/>
                <a:cs typeface="Times New Roman" pitchFamily="18" charset="0"/>
              </a:rPr>
              <a:t> </a:t>
            </a:r>
            <a:endParaRPr lang="en-US" sz="3400" dirty="0" smtClean="0">
              <a:latin typeface="Times New Roman" pitchFamily="18" charset="0"/>
              <a:cs typeface="Times New Roman" pitchFamily="18" charset="0"/>
            </a:endParaRPr>
          </a:p>
          <a:p>
            <a:pPr>
              <a:buFont typeface="Wingdings" pitchFamily="2" charset="2"/>
              <a:buChar char="§"/>
            </a:pPr>
            <a:endParaRPr lang="en-US" sz="3400" dirty="0" smtClean="0">
              <a:latin typeface="Times New Roman" pitchFamily="18" charset="0"/>
              <a:cs typeface="Times New Roman" pitchFamily="18" charset="0"/>
            </a:endParaRPr>
          </a:p>
          <a:p>
            <a:pPr>
              <a:buFont typeface="Wingdings" pitchFamily="2" charset="2"/>
              <a:buChar char="§"/>
            </a:pPr>
            <a:r>
              <a:rPr lang="en-US" sz="3400" dirty="0" smtClean="0">
                <a:latin typeface="Times New Roman" pitchFamily="18" charset="0"/>
                <a:cs typeface="Times New Roman" pitchFamily="18" charset="0"/>
              </a:rPr>
              <a:t>Duration of onset of the QRS to the first change in polarity in lead II. </a:t>
            </a:r>
          </a:p>
          <a:p>
            <a:pPr>
              <a:buFont typeface="Wingdings" pitchFamily="2" charset="2"/>
              <a:buChar char="§"/>
            </a:pPr>
            <a:endParaRPr lang="en-US" sz="3400" dirty="0" smtClean="0">
              <a:latin typeface="Times New Roman" pitchFamily="18" charset="0"/>
              <a:cs typeface="Times New Roman" pitchFamily="18" charset="0"/>
            </a:endParaRPr>
          </a:p>
          <a:p>
            <a:pPr>
              <a:buFont typeface="Wingdings" pitchFamily="2" charset="2"/>
              <a:buChar char="§"/>
            </a:pPr>
            <a:r>
              <a:rPr lang="en-US" sz="3400" dirty="0" smtClean="0">
                <a:latin typeface="Times New Roman" pitchFamily="18" charset="0"/>
                <a:cs typeface="Times New Roman" pitchFamily="18" charset="0"/>
              </a:rPr>
              <a:t>If the RWPT is ≥ 50ms the likelihood of a VT very high (positive likelihood ratio 34.8)</a:t>
            </a:r>
          </a:p>
          <a:p>
            <a:pPr>
              <a:buFont typeface="Wingdings" pitchFamily="2" charset="2"/>
              <a:buChar char="Ø"/>
            </a:pPr>
            <a:endParaRPr lang="en-US" sz="2000" dirty="0" smtClean="0"/>
          </a:p>
          <a:p>
            <a:pPr>
              <a:buNone/>
            </a:pPr>
            <a:r>
              <a:rPr lang="en-US" sz="2000" dirty="0" smtClean="0"/>
              <a:t>	</a:t>
            </a:r>
            <a:r>
              <a:rPr lang="en-US" sz="2000" dirty="0" err="1" smtClean="0"/>
              <a:t>Pava</a:t>
            </a:r>
            <a:r>
              <a:rPr lang="en-US" sz="2000" dirty="0" smtClean="0"/>
              <a:t> LF, </a:t>
            </a:r>
            <a:r>
              <a:rPr lang="en-US" sz="2000" dirty="0" err="1" smtClean="0"/>
              <a:t>Perafán</a:t>
            </a:r>
            <a:r>
              <a:rPr lang="en-US" sz="2000" dirty="0" smtClean="0"/>
              <a:t> P, </a:t>
            </a:r>
            <a:r>
              <a:rPr lang="en-US" sz="2000" dirty="0" err="1" smtClean="0"/>
              <a:t>Badiel</a:t>
            </a:r>
            <a:r>
              <a:rPr lang="en-US" sz="2000" dirty="0" smtClean="0"/>
              <a:t> M, </a:t>
            </a:r>
            <a:r>
              <a:rPr lang="en-US" sz="2000" dirty="0" err="1" smtClean="0"/>
              <a:t>Arango</a:t>
            </a:r>
            <a:r>
              <a:rPr lang="en-US" sz="2000" dirty="0" smtClean="0"/>
              <a:t> JJ, Mont L, </a:t>
            </a:r>
            <a:r>
              <a:rPr lang="en-US" sz="2000" dirty="0" err="1" smtClean="0"/>
              <a:t>Morillo</a:t>
            </a:r>
            <a:r>
              <a:rPr lang="en-US" sz="2000" dirty="0" smtClean="0"/>
              <a:t> CA, and </a:t>
            </a:r>
            <a:r>
              <a:rPr lang="en-US" sz="2000" dirty="0" err="1" smtClean="0"/>
              <a:t>Brugada</a:t>
            </a:r>
            <a:r>
              <a:rPr lang="en-US" sz="2000" dirty="0" smtClean="0"/>
              <a:t> J. </a:t>
            </a:r>
            <a:r>
              <a:rPr lang="en-US" sz="2000" i="1" dirty="0" smtClean="0"/>
              <a:t>R-wave peak time at DII: a new criterion for differentiating between wide complex QRS </a:t>
            </a:r>
            <a:r>
              <a:rPr lang="en-US" sz="2000" i="1" dirty="0" err="1" smtClean="0"/>
              <a:t>tachycardias</a:t>
            </a:r>
            <a:r>
              <a:rPr lang="en-US" sz="2000" i="1" dirty="0" smtClean="0"/>
              <a:t>.</a:t>
            </a:r>
            <a:r>
              <a:rPr lang="en-US" sz="2000" dirty="0" smtClean="0"/>
              <a:t> Heart Rhythm 2010 Jul; 7(7) 922-6.</a:t>
            </a:r>
          </a:p>
          <a:p>
            <a:r>
              <a:rPr lang="en-US" sz="1400" dirty="0" smtClean="0"/>
              <a:t/>
            </a:r>
            <a:br>
              <a:rPr lang="en-US" sz="1400" dirty="0" smtClean="0"/>
            </a:br>
            <a:endParaRPr lang="en-US" sz="1400" dirty="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300px-RWPT.svg.png"/>
          <p:cNvPicPr>
            <a:picLocks noGrp="1" noChangeAspect="1"/>
          </p:cNvPicPr>
          <p:nvPr>
            <p:ph idx="1"/>
          </p:nvPr>
        </p:nvPicPr>
        <p:blipFill>
          <a:blip r:embed="rId2"/>
          <a:stretch>
            <a:fillRect/>
          </a:stretch>
        </p:blipFill>
        <p:spPr>
          <a:xfrm>
            <a:off x="381000" y="1600200"/>
            <a:ext cx="8458199" cy="4525963"/>
          </a:xfrm>
          <a:solidFill>
            <a:srgbClr val="FFFF00"/>
          </a:solid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9"/>
          <p:cNvPicPr>
            <a:picLocks noGrp="1" noChangeAspect="1" noChangeArrowheads="1"/>
          </p:cNvPicPr>
          <p:nvPr>
            <p:ph idx="1"/>
          </p:nvPr>
        </p:nvPicPr>
        <p:blipFill>
          <a:blip r:embed="rId2"/>
          <a:srcRect/>
          <a:stretch>
            <a:fillRect/>
          </a:stretch>
        </p:blipFill>
        <p:spPr bwMode="auto">
          <a:xfrm>
            <a:off x="381000" y="381000"/>
            <a:ext cx="8534400" cy="6477000"/>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Most specific criteria in sequence: When one criterion is met diagnosis is made-</a:t>
            </a:r>
          </a:p>
          <a:p>
            <a:r>
              <a:rPr lang="en-US" dirty="0" smtClean="0"/>
              <a:t>Step 1: AV relationship (if dissociated VT; if not proceed to next step)</a:t>
            </a:r>
          </a:p>
          <a:p>
            <a:r>
              <a:rPr lang="en-US" dirty="0" smtClean="0"/>
              <a:t>Step 2: Rightward superior axis (if present VT; if not proceed to next step)</a:t>
            </a:r>
          </a:p>
          <a:p>
            <a:r>
              <a:rPr lang="en-US" dirty="0" smtClean="0"/>
              <a:t> Step 3: Vi/</a:t>
            </a:r>
            <a:r>
              <a:rPr lang="en-US" dirty="0" err="1" smtClean="0"/>
              <a:t>Vt</a:t>
            </a:r>
            <a:r>
              <a:rPr lang="en-US" dirty="0" smtClean="0"/>
              <a:t> ratio (if greater than 1 SVT-A is diagnosed; if not proceed to next step)</a:t>
            </a:r>
          </a:p>
          <a:p>
            <a:endParaRPr lang="en-US" dirty="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Step 4: </a:t>
            </a:r>
            <a:r>
              <a:rPr lang="en-US" dirty="0" err="1" smtClean="0"/>
              <a:t>Precordial</a:t>
            </a:r>
            <a:r>
              <a:rPr lang="en-US" dirty="0" smtClean="0"/>
              <a:t> RS pattern (if absent VT; if not proceed to next step)</a:t>
            </a:r>
          </a:p>
          <a:p>
            <a:r>
              <a:rPr lang="en-US" dirty="0" smtClean="0"/>
              <a:t>Step 5: </a:t>
            </a:r>
            <a:r>
              <a:rPr lang="en-US" dirty="0" err="1" smtClean="0"/>
              <a:t>Precordial</a:t>
            </a:r>
            <a:r>
              <a:rPr lang="en-US" dirty="0" smtClean="0"/>
              <a:t> RS interval (if RS present and interval greater than 100 ms VT; if not proceed to next step)</a:t>
            </a:r>
          </a:p>
          <a:p>
            <a:r>
              <a:rPr lang="en-US" dirty="0" smtClean="0"/>
              <a:t>Step 6: In LBBB type WCT, R wave less than 30 ms or R onset to S nadir less than 60 ms in V1 (if present SVT-A is diagnosed)</a:t>
            </a:r>
          </a:p>
          <a:p>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Finally </a:t>
            </a:r>
            <a:r>
              <a:rPr lang="en-US" dirty="0" err="1" smtClean="0"/>
              <a:t>artefact</a:t>
            </a:r>
            <a:r>
              <a:rPr lang="en-US" dirty="0" smtClean="0"/>
              <a:t> </a:t>
            </a:r>
            <a:r>
              <a:rPr lang="en-US" dirty="0"/>
              <a:t>that mimics </a:t>
            </a:r>
            <a:r>
              <a:rPr lang="en-US" dirty="0" smtClean="0"/>
              <a:t>VT </a:t>
            </a:r>
            <a:r>
              <a:rPr lang="en-US" dirty="0"/>
              <a:t>particularly when observed on </a:t>
            </a:r>
            <a:r>
              <a:rPr lang="en-US" dirty="0" smtClean="0"/>
              <a:t>a rhythm strip </a:t>
            </a:r>
            <a:r>
              <a:rPr lang="en-US" dirty="0"/>
              <a:t>can lead to misdiagnosis</a:t>
            </a:r>
            <a:r>
              <a:rPr lang="en-US" dirty="0" smtClean="0"/>
              <a:t>.</a:t>
            </a:r>
          </a:p>
          <a:p>
            <a:r>
              <a:rPr lang="en-US" dirty="0" smtClean="0"/>
              <a:t> </a:t>
            </a:r>
            <a:r>
              <a:rPr lang="en-US" dirty="0"/>
              <a:t>Knight et </a:t>
            </a:r>
            <a:r>
              <a:rPr lang="en-US" dirty="0" smtClean="0"/>
              <a:t>al </a:t>
            </a:r>
            <a:r>
              <a:rPr lang="en-US" dirty="0"/>
              <a:t>surveyed </a:t>
            </a:r>
            <a:r>
              <a:rPr lang="en-US" dirty="0" smtClean="0"/>
              <a:t>221 cardiologists </a:t>
            </a:r>
            <a:r>
              <a:rPr lang="en-US" dirty="0"/>
              <a:t>and 490 </a:t>
            </a:r>
            <a:r>
              <a:rPr lang="en-US" dirty="0" err="1"/>
              <a:t>electrophysiologists</a:t>
            </a:r>
            <a:r>
              <a:rPr lang="en-US" dirty="0"/>
              <a:t> </a:t>
            </a:r>
            <a:r>
              <a:rPr lang="en-US" dirty="0" smtClean="0"/>
              <a:t>with case </a:t>
            </a:r>
            <a:r>
              <a:rPr lang="en-US" dirty="0"/>
              <a:t>simulation that included </a:t>
            </a:r>
            <a:r>
              <a:rPr lang="en-US" dirty="0" smtClean="0"/>
              <a:t> </a:t>
            </a:r>
            <a:r>
              <a:rPr lang="en-US" dirty="0"/>
              <a:t>two-lead ECG monitor tracing </a:t>
            </a:r>
            <a:r>
              <a:rPr lang="en-US" dirty="0" smtClean="0"/>
              <a:t>of </a:t>
            </a:r>
            <a:r>
              <a:rPr lang="en-US" dirty="0" err="1" smtClean="0"/>
              <a:t>artefact</a:t>
            </a:r>
            <a:r>
              <a:rPr lang="en-US" dirty="0" smtClean="0"/>
              <a:t>  </a:t>
            </a:r>
          </a:p>
          <a:p>
            <a:r>
              <a:rPr lang="en-US" dirty="0" smtClean="0"/>
              <a:t> Found </a:t>
            </a:r>
            <a:r>
              <a:rPr lang="en-US" dirty="0"/>
              <a:t>that the rhythm </a:t>
            </a:r>
            <a:r>
              <a:rPr lang="en-US" dirty="0" smtClean="0"/>
              <a:t>strip was misdiagnosed as </a:t>
            </a:r>
            <a:r>
              <a:rPr lang="en-US" dirty="0"/>
              <a:t>VT by </a:t>
            </a:r>
            <a:r>
              <a:rPr lang="en-US" dirty="0" smtClean="0"/>
              <a:t>58</a:t>
            </a:r>
            <a:r>
              <a:rPr lang="en-US" dirty="0"/>
              <a:t>% of </a:t>
            </a:r>
            <a:r>
              <a:rPr lang="en-US" dirty="0" smtClean="0"/>
              <a:t> cardiologists and </a:t>
            </a:r>
            <a:r>
              <a:rPr lang="en-US" dirty="0"/>
              <a:t>38% of </a:t>
            </a:r>
            <a:r>
              <a:rPr lang="en-US" dirty="0" smtClean="0"/>
              <a:t> </a:t>
            </a:r>
            <a:r>
              <a:rPr lang="en-US" dirty="0" err="1" smtClean="0"/>
              <a:t>electrophysiologists</a:t>
            </a:r>
            <a:r>
              <a:rPr lang="en-US" dirty="0" smtClean="0"/>
              <a:t>.</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p:cNvPicPr>
            <a:picLocks noGrp="1" noChangeAspect="1" noChangeArrowheads="1"/>
          </p:cNvPicPr>
          <p:nvPr>
            <p:ph idx="1"/>
          </p:nvPr>
        </p:nvPicPr>
        <p:blipFill>
          <a:blip r:embed="rId2"/>
          <a:srcRect l="13084" t="25254" r="7404" b="34339"/>
          <a:stretch>
            <a:fillRect/>
          </a:stretch>
        </p:blipFill>
        <p:spPr bwMode="auto">
          <a:xfrm>
            <a:off x="914400" y="2438400"/>
            <a:ext cx="7467600" cy="266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5400" dirty="0" smtClean="0"/>
              <a:t>THANK YOU</a:t>
            </a:r>
            <a:endParaRPr lang="en-US" sz="5400"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85000" lnSpcReduction="20000"/>
          </a:bodyPr>
          <a:lstStyle/>
          <a:p>
            <a:r>
              <a:rPr lang="en-US" dirty="0"/>
              <a:t>AV dissociation suggests VT, but </a:t>
            </a:r>
            <a:r>
              <a:rPr lang="en-US" dirty="0" smtClean="0"/>
              <a:t>VA conduction </a:t>
            </a:r>
            <a:r>
              <a:rPr lang="en-US" dirty="0"/>
              <a:t>may be present during VT</a:t>
            </a:r>
          </a:p>
          <a:p>
            <a:r>
              <a:rPr lang="en-US" dirty="0" smtClean="0"/>
              <a:t>QRS </a:t>
            </a:r>
            <a:r>
              <a:rPr lang="en-US" dirty="0"/>
              <a:t>width of &gt; 160 ms suggests VT, </a:t>
            </a:r>
            <a:r>
              <a:rPr lang="en-US" dirty="0" smtClean="0"/>
              <a:t>but need </a:t>
            </a:r>
            <a:r>
              <a:rPr lang="en-US" dirty="0"/>
              <a:t>to rule out:</a:t>
            </a:r>
          </a:p>
          <a:p>
            <a:pPr>
              <a:buNone/>
            </a:pPr>
            <a:r>
              <a:rPr lang="en-US" dirty="0" smtClean="0"/>
              <a:t>     – </a:t>
            </a:r>
            <a:r>
              <a:rPr lang="en-US" dirty="0"/>
              <a:t>pre-existent BBB (especially LBBB)</a:t>
            </a:r>
          </a:p>
          <a:p>
            <a:pPr>
              <a:buNone/>
            </a:pPr>
            <a:r>
              <a:rPr lang="en-US" dirty="0" smtClean="0"/>
              <a:t>     – </a:t>
            </a:r>
            <a:r>
              <a:rPr lang="en-US" dirty="0"/>
              <a:t>SVT with AV conduction over an AP</a:t>
            </a:r>
          </a:p>
          <a:p>
            <a:pPr>
              <a:buNone/>
            </a:pPr>
            <a:r>
              <a:rPr lang="en-US" dirty="0" smtClean="0"/>
              <a:t>     – </a:t>
            </a:r>
            <a:r>
              <a:rPr lang="en-US" dirty="0"/>
              <a:t>use of drugs slowing </a:t>
            </a:r>
            <a:r>
              <a:rPr lang="en-US" dirty="0" err="1" smtClean="0"/>
              <a:t>intraventricular</a:t>
            </a:r>
            <a:r>
              <a:rPr lang="en-US" dirty="0" smtClean="0"/>
              <a:t> conduction </a:t>
            </a:r>
            <a:r>
              <a:rPr lang="en-US" dirty="0"/>
              <a:t>(</a:t>
            </a:r>
            <a:r>
              <a:rPr lang="en-US" dirty="0" err="1"/>
              <a:t>flecainide</a:t>
            </a:r>
            <a:r>
              <a:rPr lang="en-US" dirty="0"/>
              <a:t>).</a:t>
            </a:r>
          </a:p>
          <a:p>
            <a:pPr>
              <a:buNone/>
            </a:pPr>
            <a:r>
              <a:rPr lang="en-US" dirty="0" smtClean="0"/>
              <a:t> Keep </a:t>
            </a:r>
            <a:r>
              <a:rPr lang="en-US" dirty="0"/>
              <a:t>in mind—VT arising close to or in </a:t>
            </a:r>
            <a:r>
              <a:rPr lang="en-US" dirty="0" smtClean="0"/>
              <a:t>the </a:t>
            </a:r>
            <a:r>
              <a:rPr lang="en-US" dirty="0" err="1" smtClean="0"/>
              <a:t>intraventricular</a:t>
            </a:r>
            <a:r>
              <a:rPr lang="en-US" dirty="0" smtClean="0"/>
              <a:t> </a:t>
            </a:r>
            <a:r>
              <a:rPr lang="en-US" dirty="0"/>
              <a:t>conduction system may have </a:t>
            </a:r>
            <a:r>
              <a:rPr lang="en-US" dirty="0" smtClean="0"/>
              <a:t>a width </a:t>
            </a:r>
            <a:r>
              <a:rPr lang="en-US" dirty="0"/>
              <a:t>of &lt; 140 ms</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20000"/>
          </a:bodyPr>
          <a:lstStyle/>
          <a:p>
            <a:r>
              <a:rPr lang="en-US" dirty="0"/>
              <a:t>Left axis deviation (to the left of −</a:t>
            </a:r>
            <a:r>
              <a:rPr lang="en-US" dirty="0" smtClean="0"/>
              <a:t>30) suggests VT </a:t>
            </a:r>
            <a:r>
              <a:rPr lang="en-US" dirty="0"/>
              <a:t>but is not helpful in:</a:t>
            </a:r>
          </a:p>
          <a:p>
            <a:pPr>
              <a:buNone/>
            </a:pPr>
            <a:r>
              <a:rPr lang="en-US" dirty="0"/>
              <a:t>– LBBB shaped QRS</a:t>
            </a:r>
          </a:p>
          <a:p>
            <a:pPr>
              <a:buNone/>
            </a:pPr>
            <a:r>
              <a:rPr lang="en-US" dirty="0"/>
              <a:t>– SVT with conduction over a right </a:t>
            </a:r>
            <a:r>
              <a:rPr lang="en-US" dirty="0" smtClean="0"/>
              <a:t>sided or </a:t>
            </a:r>
            <a:r>
              <a:rPr lang="en-US" dirty="0" err="1"/>
              <a:t>posteroseptal</a:t>
            </a:r>
            <a:r>
              <a:rPr lang="en-US" dirty="0"/>
              <a:t> </a:t>
            </a:r>
            <a:r>
              <a:rPr lang="en-US" dirty="0" smtClean="0"/>
              <a:t>AP</a:t>
            </a:r>
            <a:endParaRPr lang="en-US" dirty="0"/>
          </a:p>
          <a:p>
            <a:r>
              <a:rPr lang="en-US" dirty="0" smtClean="0"/>
              <a:t>    </a:t>
            </a:r>
            <a:r>
              <a:rPr lang="en-US" dirty="0"/>
              <a:t>Right axis deviation (to the right of +</a:t>
            </a:r>
            <a:r>
              <a:rPr lang="en-US" dirty="0" smtClean="0"/>
              <a:t>90) suggests </a:t>
            </a:r>
            <a:r>
              <a:rPr lang="en-US" dirty="0"/>
              <a:t>VT in LBBB shaped QRS</a:t>
            </a:r>
          </a:p>
          <a:p>
            <a:r>
              <a:rPr lang="en-US" dirty="0" smtClean="0"/>
              <a:t>    </a:t>
            </a:r>
            <a:r>
              <a:rPr lang="en-US" dirty="0"/>
              <a:t>Concordant pattern in </a:t>
            </a:r>
            <a:r>
              <a:rPr lang="en-US" dirty="0" err="1"/>
              <a:t>precordial</a:t>
            </a:r>
            <a:r>
              <a:rPr lang="en-US" dirty="0"/>
              <a:t> </a:t>
            </a:r>
            <a:r>
              <a:rPr lang="en-US" dirty="0" smtClean="0"/>
              <a:t>leads suggests VT </a:t>
            </a:r>
            <a:r>
              <a:rPr lang="en-US" dirty="0"/>
              <a:t>but positive </a:t>
            </a:r>
            <a:r>
              <a:rPr lang="en-US" dirty="0" err="1"/>
              <a:t>concordancy</a:t>
            </a:r>
            <a:r>
              <a:rPr lang="en-US" dirty="0"/>
              <a:t> </a:t>
            </a:r>
            <a:r>
              <a:rPr lang="en-US" dirty="0" smtClean="0"/>
              <a:t>may occur </a:t>
            </a:r>
            <a:r>
              <a:rPr lang="en-US" dirty="0"/>
              <a:t>during SVT with AV </a:t>
            </a:r>
            <a:r>
              <a:rPr lang="en-US" dirty="0" smtClean="0"/>
              <a:t>conduction over </a:t>
            </a:r>
            <a:r>
              <a:rPr lang="en-US" dirty="0"/>
              <a:t>a left posterior AP</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aberrancy</a:t>
            </a:r>
            <a:endParaRPr lang="en-US" dirty="0"/>
          </a:p>
        </p:txBody>
      </p:sp>
      <p:sp>
        <p:nvSpPr>
          <p:cNvPr id="3" name="Content Placeholder 2"/>
          <p:cNvSpPr>
            <a:spLocks noGrp="1"/>
          </p:cNvSpPr>
          <p:nvPr>
            <p:ph idx="1"/>
          </p:nvPr>
        </p:nvSpPr>
        <p:spPr/>
        <p:txBody>
          <a:bodyPr/>
          <a:lstStyle/>
          <a:p>
            <a:r>
              <a:rPr lang="en-US" dirty="0" smtClean="0"/>
              <a:t>Two important prerequisite are:-</a:t>
            </a:r>
          </a:p>
          <a:p>
            <a:pPr marL="514350" indent="-514350">
              <a:buFont typeface="+mj-lt"/>
              <a:buAutoNum type="arabicPeriod"/>
            </a:pPr>
            <a:r>
              <a:rPr lang="en-US" dirty="0" smtClean="0"/>
              <a:t>         unequal refractory period</a:t>
            </a:r>
          </a:p>
          <a:p>
            <a:pPr marL="514350" indent="-514350">
              <a:buFont typeface="+mj-lt"/>
              <a:buAutoNum type="arabicPeriod"/>
            </a:pPr>
            <a:r>
              <a:rPr lang="en-US" dirty="0" smtClean="0"/>
              <a:t>         critically timed premature impulse   </a:t>
            </a:r>
          </a:p>
          <a:p>
            <a:pPr marL="514350" indent="-514350">
              <a:buNone/>
            </a:pPr>
            <a:endParaRPr lang="en-US" dirty="0" smtClean="0"/>
          </a:p>
          <a:p>
            <a:pPr marL="514350" indent="-514350">
              <a:buNone/>
            </a:pPr>
            <a:r>
              <a:rPr lang="en-US" dirty="0" smtClean="0"/>
              <a:t>  </a:t>
            </a:r>
            <a:endParaRPr lang="en-US" dirty="0"/>
          </a:p>
        </p:txBody>
      </p:sp>
      <p:cxnSp>
        <p:nvCxnSpPr>
          <p:cNvPr id="5" name="Straight Arrow Connector 4"/>
          <p:cNvCxnSpPr/>
          <p:nvPr/>
        </p:nvCxnSpPr>
        <p:spPr>
          <a:xfrm>
            <a:off x="1981200" y="4572000"/>
            <a:ext cx="1219200" cy="1588"/>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905000" y="5105400"/>
            <a:ext cx="1295400" cy="1588"/>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2438400" y="4191000"/>
            <a:ext cx="457200" cy="1588"/>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876800" y="4648200"/>
            <a:ext cx="1219200" cy="1588"/>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638800" y="5105400"/>
            <a:ext cx="1143000" cy="1588"/>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6134100" y="4533900"/>
            <a:ext cx="838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3238500" y="4305300"/>
            <a:ext cx="685800" cy="1588"/>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5295900" y="4152900"/>
            <a:ext cx="685800" cy="1588"/>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33400" y="5334000"/>
            <a:ext cx="8153400" cy="646331"/>
          </a:xfrm>
          <a:prstGeom prst="rect">
            <a:avLst/>
          </a:prstGeom>
        </p:spPr>
        <p:txBody>
          <a:bodyPr wrap="square">
            <a:spAutoFit/>
          </a:bodyPr>
          <a:lstStyle/>
          <a:p>
            <a:r>
              <a:rPr lang="en-US" dirty="0" smtClean="0"/>
              <a:t>Any SVT can present typical with BBB morphology in patients with a preexisting (baseline) BBB or functional BBB aberration.</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pPr>
              <a:buNone/>
            </a:pPr>
            <a:r>
              <a:rPr lang="en-US" dirty="0"/>
              <a:t>R nadir S &gt; 100 ms in one or </a:t>
            </a:r>
            <a:r>
              <a:rPr lang="en-US" dirty="0" smtClean="0"/>
              <a:t>more </a:t>
            </a:r>
            <a:r>
              <a:rPr lang="en-US" dirty="0" err="1" smtClean="0"/>
              <a:t>precordial</a:t>
            </a:r>
            <a:r>
              <a:rPr lang="en-US" dirty="0" smtClean="0"/>
              <a:t> </a:t>
            </a:r>
            <a:r>
              <a:rPr lang="en-US" dirty="0"/>
              <a:t>leads suggests VT, but may </a:t>
            </a:r>
            <a:r>
              <a:rPr lang="en-US" dirty="0" smtClean="0"/>
              <a:t>be found </a:t>
            </a:r>
            <a:r>
              <a:rPr lang="en-US" dirty="0"/>
              <a:t>in:</a:t>
            </a:r>
          </a:p>
          <a:p>
            <a:pPr>
              <a:buNone/>
            </a:pPr>
            <a:r>
              <a:rPr lang="en-US" dirty="0"/>
              <a:t>– SVT on drugs slowing </a:t>
            </a:r>
            <a:r>
              <a:rPr lang="en-US" dirty="0" err="1" smtClean="0"/>
              <a:t>intraventricular</a:t>
            </a:r>
            <a:r>
              <a:rPr lang="en-US" dirty="0" smtClean="0"/>
              <a:t> conduction</a:t>
            </a:r>
            <a:endParaRPr lang="en-US" dirty="0"/>
          </a:p>
          <a:p>
            <a:pPr>
              <a:buNone/>
            </a:pPr>
            <a:r>
              <a:rPr lang="en-US" dirty="0"/>
              <a:t>– SVT with AV conduction over an AP</a:t>
            </a:r>
          </a:p>
          <a:p>
            <a:pPr>
              <a:buNone/>
            </a:pPr>
            <a:r>
              <a:rPr lang="en-US" dirty="0"/>
              <a:t>– pre-existent BBB (especially LBBB)</a:t>
            </a:r>
          </a:p>
          <a:p>
            <a:r>
              <a:rPr lang="en-US" dirty="0" smtClean="0"/>
              <a:t>QR </a:t>
            </a:r>
            <a:r>
              <a:rPr lang="en-US" dirty="0"/>
              <a:t>complexes during VT suggest </a:t>
            </a:r>
            <a:r>
              <a:rPr lang="en-US" dirty="0" smtClean="0"/>
              <a:t>previous myocardial </a:t>
            </a:r>
            <a:r>
              <a:rPr lang="en-US" dirty="0"/>
              <a:t>infarction as </a:t>
            </a:r>
            <a:r>
              <a:rPr lang="en-US" dirty="0" smtClean="0"/>
              <a:t>etiology</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4960</TotalTime>
  <Words>3182</Words>
  <Application>Microsoft Office PowerPoint</Application>
  <PresentationFormat>On-screen Show (4:3)</PresentationFormat>
  <Paragraphs>387</Paragraphs>
  <Slides>90</Slides>
  <Notes>4</Notes>
  <HiddenSlides>0</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Office Theme</vt:lpstr>
      <vt:lpstr>WIDE QRS TACHYCARDIA</vt:lpstr>
      <vt:lpstr>Slide 2</vt:lpstr>
      <vt:lpstr>WQRS TACHYCARDIA CAUSES</vt:lpstr>
      <vt:lpstr>Slide 4</vt:lpstr>
      <vt:lpstr>Antidromic tachycardia  </vt:lpstr>
      <vt:lpstr>Slide 6</vt:lpstr>
      <vt:lpstr>2. SVT by bystander</vt:lpstr>
      <vt:lpstr>3. Supraventricular tachycardia with aberrancy. </vt:lpstr>
      <vt:lpstr>aberrancy</vt:lpstr>
      <vt:lpstr>Functional BBB</vt:lpstr>
      <vt:lpstr>What favors </vt:lpstr>
      <vt:lpstr>HOW IT MAINTAINS</vt:lpstr>
      <vt:lpstr>Slide 13</vt:lpstr>
      <vt:lpstr>4. Tachycardia using nodo or atrio fasicular fibers </vt:lpstr>
      <vt:lpstr>Slide 15</vt:lpstr>
      <vt:lpstr>5. Orthodromic tachycardia  with BBB </vt:lpstr>
      <vt:lpstr>Slide 17</vt:lpstr>
      <vt:lpstr>HISTORY</vt:lpstr>
      <vt:lpstr>Slide 19</vt:lpstr>
      <vt:lpstr>Physical examination</vt:lpstr>
      <vt:lpstr>Slide 21</vt:lpstr>
      <vt:lpstr>Carotid sinus pressure </vt:lpstr>
      <vt:lpstr>VT</vt:lpstr>
      <vt:lpstr>Regularity</vt:lpstr>
      <vt:lpstr>Slide 25</vt:lpstr>
      <vt:lpstr>Difference b/w svt vs vt </vt:lpstr>
      <vt:lpstr>2. AV dissociation</vt:lpstr>
      <vt:lpstr>Slide 28</vt:lpstr>
      <vt:lpstr>5. Characteristic of QRS appearances</vt:lpstr>
      <vt:lpstr>RBBB</vt:lpstr>
      <vt:lpstr>LEAD V1 and V6</vt:lpstr>
      <vt:lpstr>RBBB V6 </vt:lpstr>
      <vt:lpstr>LBBB </vt:lpstr>
      <vt:lpstr> LBBB V1</vt:lpstr>
      <vt:lpstr>LBBB SHAPE</vt:lpstr>
      <vt:lpstr>Slide 36</vt:lpstr>
      <vt:lpstr>6. Presence of QR complexes </vt:lpstr>
      <vt:lpstr>PSEUDO Q WAVE</vt:lpstr>
      <vt:lpstr>7. Concordance</vt:lpstr>
      <vt:lpstr>Concordance</vt:lpstr>
      <vt:lpstr>Concordance</vt:lpstr>
      <vt:lpstr>Negative concordance</vt:lpstr>
      <vt:lpstr>Positive concordance</vt:lpstr>
      <vt:lpstr>Concordance of limb leads</vt:lpstr>
      <vt:lpstr>8. Axis</vt:lpstr>
      <vt:lpstr>9. QRS duration </vt:lpstr>
      <vt:lpstr>Slide 47</vt:lpstr>
      <vt:lpstr>OTHER IMPORTANT POINTS</vt:lpstr>
      <vt:lpstr>Slide 49</vt:lpstr>
      <vt:lpstr>Slide 50</vt:lpstr>
      <vt:lpstr>Slide 51</vt:lpstr>
      <vt:lpstr>Slide 52</vt:lpstr>
      <vt:lpstr>Slide 53</vt:lpstr>
      <vt:lpstr>Slide 54</vt:lpstr>
      <vt:lpstr>Slide 55</vt:lpstr>
      <vt:lpstr>Slide 56</vt:lpstr>
      <vt:lpstr>STEP1</vt:lpstr>
      <vt:lpstr>STEP 2</vt:lpstr>
      <vt:lpstr>Slide 59</vt:lpstr>
      <vt:lpstr>V1 in LBBB type QRS</vt:lpstr>
      <vt:lpstr>V6  in LBBB type QRS</vt:lpstr>
      <vt:lpstr>Step 4: LBBB - type wide QRS complex </vt:lpstr>
      <vt:lpstr>V1 in RBBB type QRS</vt:lpstr>
      <vt:lpstr>V6 in RBBB type QRS</vt:lpstr>
      <vt:lpstr>Step 4: RBBB - type wide QRS complex</vt:lpstr>
      <vt:lpstr>Slide 66</vt:lpstr>
      <vt:lpstr>Slide 67</vt:lpstr>
      <vt:lpstr>Slide 68</vt:lpstr>
      <vt:lpstr>Slide 69</vt:lpstr>
      <vt:lpstr>Vereckei A, Duray G, Szénási G, Altemose GT, and Miller JM.  Application of a new algorithm in the differential diagnosis of wide QRS complex tachycardia. Eur Heart J 2007 Mar; 28(5) 589-600.</vt:lpstr>
      <vt:lpstr>The vi/vt ratio </vt:lpstr>
      <vt:lpstr>Slide 72</vt:lpstr>
      <vt:lpstr>Slide 73</vt:lpstr>
      <vt:lpstr>Slide 74</vt:lpstr>
      <vt:lpstr>Slide 75</vt:lpstr>
      <vt:lpstr>Slide 76</vt:lpstr>
      <vt:lpstr>Why new</vt:lpstr>
      <vt:lpstr>aVR algorithm</vt:lpstr>
      <vt:lpstr>Slide 79</vt:lpstr>
      <vt:lpstr>Ultrasimple Brugada criterion </vt:lpstr>
      <vt:lpstr>Slide 81</vt:lpstr>
      <vt:lpstr>Slide 82</vt:lpstr>
      <vt:lpstr>Slide 83</vt:lpstr>
      <vt:lpstr>Slide 84</vt:lpstr>
      <vt:lpstr>Slide 85</vt:lpstr>
      <vt:lpstr>Slide 86</vt:lpstr>
      <vt:lpstr>Slide 87</vt:lpstr>
      <vt:lpstr>SUMMARY</vt:lpstr>
      <vt:lpstr>SUMMARY</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wqrs</dc:title>
  <dc:creator>desktop</dc:creator>
  <cp:lastModifiedBy>dr.sunish</cp:lastModifiedBy>
  <cp:revision>230</cp:revision>
  <dcterms:created xsi:type="dcterms:W3CDTF">2015-04-03T17:38:57Z</dcterms:created>
  <dcterms:modified xsi:type="dcterms:W3CDTF">2015-07-19T11:38:14Z</dcterms:modified>
</cp:coreProperties>
</file>